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38"/>
  </p:notesMasterIdLst>
  <p:sldIdLst>
    <p:sldId id="256" r:id="rId2"/>
    <p:sldId id="257" r:id="rId3"/>
    <p:sldId id="314" r:id="rId4"/>
    <p:sldId id="259" r:id="rId5"/>
    <p:sldId id="263" r:id="rId6"/>
    <p:sldId id="318" r:id="rId7"/>
    <p:sldId id="341" r:id="rId8"/>
    <p:sldId id="319" r:id="rId9"/>
    <p:sldId id="320" r:id="rId10"/>
    <p:sldId id="270" r:id="rId11"/>
    <p:sldId id="321" r:id="rId12"/>
    <p:sldId id="322" r:id="rId13"/>
    <p:sldId id="323" r:id="rId14"/>
    <p:sldId id="325" r:id="rId15"/>
    <p:sldId id="328" r:id="rId16"/>
    <p:sldId id="326" r:id="rId17"/>
    <p:sldId id="329" r:id="rId18"/>
    <p:sldId id="279" r:id="rId19"/>
    <p:sldId id="324" r:id="rId20"/>
    <p:sldId id="330" r:id="rId21"/>
    <p:sldId id="331" r:id="rId22"/>
    <p:sldId id="336" r:id="rId23"/>
    <p:sldId id="335" r:id="rId24"/>
    <p:sldId id="316" r:id="rId25"/>
    <p:sldId id="334" r:id="rId26"/>
    <p:sldId id="332" r:id="rId27"/>
    <p:sldId id="333" r:id="rId28"/>
    <p:sldId id="345" r:id="rId29"/>
    <p:sldId id="317" r:id="rId30"/>
    <p:sldId id="338" r:id="rId31"/>
    <p:sldId id="337" r:id="rId32"/>
    <p:sldId id="339" r:id="rId33"/>
    <p:sldId id="340" r:id="rId34"/>
    <p:sldId id="265" r:id="rId35"/>
    <p:sldId id="344" r:id="rId36"/>
    <p:sldId id="343" r:id="rId3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87A58D-B465-451C-860A-9DB5A73FD0C5}">
  <a:tblStyle styleId="{7B87A58D-B465-451C-860A-9DB5A73FD0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98"/>
    <p:restoredTop sz="94696"/>
  </p:normalViewPr>
  <p:slideViewPr>
    <p:cSldViewPr snapToGrid="0" snapToObjects="1">
      <p:cViewPr varScale="1">
        <p:scale>
          <a:sx n="140" d="100"/>
          <a:sy n="140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1151cf8c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1151cf8c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762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1151cf8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1151cf8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201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e738c7f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be738c7f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ffafbce6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ffafbce6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b6dad6d3fc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b6dad6d3fc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1151cf8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e1151cf8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1151cf8c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1151cf8c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20653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1151cf8c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1151cf8c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320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1151cf8c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1151cf8c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0402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2320425"/>
            <a:ext cx="7704000" cy="169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 b="1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947026"/>
            <a:ext cx="54114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aheim"/>
              <a:buNone/>
              <a:defRPr sz="18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2656299"/>
            <a:ext cx="472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720000" y="3560250"/>
            <a:ext cx="472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38675"/>
            <a:ext cx="1461600" cy="13638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720000" y="1391975"/>
            <a:ext cx="2899800" cy="20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7"/>
          <p:cNvCxnSpPr/>
          <p:nvPr/>
        </p:nvCxnSpPr>
        <p:spPr>
          <a:xfrm>
            <a:off x="719950" y="50462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7"/>
          <p:cNvCxnSpPr/>
          <p:nvPr/>
        </p:nvCxnSpPr>
        <p:spPr>
          <a:xfrm>
            <a:off x="719950" y="105447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3884100" y="692000"/>
            <a:ext cx="45399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1241525" y="1323075"/>
            <a:ext cx="7182600" cy="19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1740850" y="1676075"/>
            <a:ext cx="2431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9950" y="1742775"/>
            <a:ext cx="868500" cy="8685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1740850" y="2039650"/>
            <a:ext cx="2431200" cy="7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/>
          </p:nvPr>
        </p:nvSpPr>
        <p:spPr>
          <a:xfrm>
            <a:off x="5924150" y="1676075"/>
            <a:ext cx="2431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4903245" y="1742775"/>
            <a:ext cx="868500" cy="868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6"/>
          </p:nvPr>
        </p:nvSpPr>
        <p:spPr>
          <a:xfrm>
            <a:off x="5924150" y="2039650"/>
            <a:ext cx="2431200" cy="7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/>
          </p:nvPr>
        </p:nvSpPr>
        <p:spPr>
          <a:xfrm>
            <a:off x="1740850" y="3526225"/>
            <a:ext cx="2431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8" hasCustomPrompt="1"/>
          </p:nvPr>
        </p:nvSpPr>
        <p:spPr>
          <a:xfrm>
            <a:off x="719950" y="3592925"/>
            <a:ext cx="868500" cy="8685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1740850" y="3889800"/>
            <a:ext cx="2431200" cy="7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3"/>
          </p:nvPr>
        </p:nvSpPr>
        <p:spPr>
          <a:xfrm>
            <a:off x="5924150" y="3526225"/>
            <a:ext cx="2431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4" hasCustomPrompt="1"/>
          </p:nvPr>
        </p:nvSpPr>
        <p:spPr>
          <a:xfrm>
            <a:off x="4903245" y="3592925"/>
            <a:ext cx="868500" cy="8685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5924150" y="3889800"/>
            <a:ext cx="2431200" cy="7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719950" y="50462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3"/>
          <p:cNvCxnSpPr/>
          <p:nvPr/>
        </p:nvCxnSpPr>
        <p:spPr>
          <a:xfrm>
            <a:off x="719950" y="105447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 idx="2"/>
          </p:nvPr>
        </p:nvSpPr>
        <p:spPr>
          <a:xfrm>
            <a:off x="720000" y="3032913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"/>
          </p:nvPr>
        </p:nvSpPr>
        <p:spPr>
          <a:xfrm>
            <a:off x="720000" y="3387223"/>
            <a:ext cx="2336400" cy="8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3"/>
          </p:nvPr>
        </p:nvSpPr>
        <p:spPr>
          <a:xfrm>
            <a:off x="3403800" y="3032913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4"/>
          </p:nvPr>
        </p:nvSpPr>
        <p:spPr>
          <a:xfrm>
            <a:off x="3403800" y="3387223"/>
            <a:ext cx="2336400" cy="8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5"/>
          </p:nvPr>
        </p:nvSpPr>
        <p:spPr>
          <a:xfrm>
            <a:off x="6087600" y="3032913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6"/>
          </p:nvPr>
        </p:nvSpPr>
        <p:spPr>
          <a:xfrm>
            <a:off x="6087600" y="3387223"/>
            <a:ext cx="2336400" cy="8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7" name="Google Shape;77;p15"/>
          <p:cNvCxnSpPr/>
          <p:nvPr/>
        </p:nvCxnSpPr>
        <p:spPr>
          <a:xfrm>
            <a:off x="719950" y="50462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/>
          <p:cNvCxnSpPr/>
          <p:nvPr/>
        </p:nvCxnSpPr>
        <p:spPr>
          <a:xfrm>
            <a:off x="719950" y="1054475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2476800" y="2601075"/>
            <a:ext cx="594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1"/>
          </p:nvPr>
        </p:nvSpPr>
        <p:spPr>
          <a:xfrm>
            <a:off x="3807000" y="3698500"/>
            <a:ext cx="4617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2" hasCustomPrompt="1"/>
          </p:nvPr>
        </p:nvSpPr>
        <p:spPr>
          <a:xfrm>
            <a:off x="6962400" y="538675"/>
            <a:ext cx="1461600" cy="136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2211750" y="2601074"/>
            <a:ext cx="472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1"/>
          </p:nvPr>
        </p:nvSpPr>
        <p:spPr>
          <a:xfrm>
            <a:off x="2263500" y="3698500"/>
            <a:ext cx="4617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title" idx="2" hasCustomPrompt="1"/>
          </p:nvPr>
        </p:nvSpPr>
        <p:spPr>
          <a:xfrm>
            <a:off x="3841200" y="538675"/>
            <a:ext cx="1461600" cy="1363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LANK_1_1_1_1_1_1_1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Mono"/>
              <a:buChar char="●"/>
              <a:defRPr sz="18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○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■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●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○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■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●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Mono"/>
              <a:buChar char="○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pace Mono"/>
              <a:buChar char="■"/>
              <a:defRPr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9" r:id="rId5"/>
    <p:sldLayoutId id="2147483661" r:id="rId6"/>
    <p:sldLayoutId id="2147483667" r:id="rId7"/>
    <p:sldLayoutId id="2147483668" r:id="rId8"/>
    <p:sldLayoutId id="214748367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professor" TargetMode="External"/><Relationship Id="rId2" Type="http://schemas.openxmlformats.org/officeDocument/2006/relationships/hyperlink" Target="https://codeocean.com/capsule/8848590/tree/v1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owardsdatascience.com/lazy-predict-fit-and-evaluate-all-the-models-from-scikit-learn-with-a-single-line-of-code-7fe510c7281" TargetMode="External"/><Relationship Id="rId5" Type="http://schemas.openxmlformats.org/officeDocument/2006/relationships/hyperlink" Target="https://machinelearningmastery.com/nonparametric-statistical-significance-tests-in-python/" TargetMode="External"/><Relationship Id="rId4" Type="http://schemas.openxmlformats.org/officeDocument/2006/relationships/hyperlink" Target="https://www.yapcwsoft.com/dd/padeldescriptor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hyperlink" Target="https://github.com/ErikaKvale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>
            <a:spLocks noGrp="1"/>
          </p:cNvSpPr>
          <p:nvPr>
            <p:ph type="ctrTitle"/>
          </p:nvPr>
        </p:nvSpPr>
        <p:spPr>
          <a:xfrm>
            <a:off x="2583750" y="2911800"/>
            <a:ext cx="7704000" cy="169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DESARROLLO</a:t>
            </a:r>
            <a:b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COMPUTACIONAL</a:t>
            </a:r>
            <a:b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</a:t>
            </a:r>
            <a:b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FÁRMACOS</a:t>
            </a:r>
          </a:p>
        </p:txBody>
      </p:sp>
      <p:sp>
        <p:nvSpPr>
          <p:cNvPr id="185" name="Google Shape;185;p33"/>
          <p:cNvSpPr txBox="1">
            <a:spLocks noGrp="1"/>
          </p:cNvSpPr>
          <p:nvPr>
            <p:ph type="subTitle" idx="1"/>
          </p:nvPr>
        </p:nvSpPr>
        <p:spPr>
          <a:xfrm>
            <a:off x="6880655" y="175636"/>
            <a:ext cx="54114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Erika </a:t>
            </a:r>
            <a:r>
              <a:rPr lang="en" sz="1600" dirty="0" err="1"/>
              <a:t>Kvalem</a:t>
            </a:r>
            <a:r>
              <a:rPr lang="en" sz="1600" dirty="0"/>
              <a:t> Soto</a:t>
            </a:r>
            <a:endParaRPr sz="1600" dirty="0"/>
          </a:p>
        </p:txBody>
      </p:sp>
      <p:cxnSp>
        <p:nvCxnSpPr>
          <p:cNvPr id="186" name="Google Shape;186;p33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33"/>
          <p:cNvCxnSpPr/>
          <p:nvPr/>
        </p:nvCxnSpPr>
        <p:spPr>
          <a:xfrm>
            <a:off x="719950" y="208455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33"/>
          <p:cNvSpPr/>
          <p:nvPr/>
        </p:nvSpPr>
        <p:spPr>
          <a:xfrm>
            <a:off x="719975" y="538673"/>
            <a:ext cx="868500" cy="86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9" name="Google Shape;189;p33"/>
          <p:cNvSpPr/>
          <p:nvPr/>
        </p:nvSpPr>
        <p:spPr>
          <a:xfrm>
            <a:off x="1715250" y="538673"/>
            <a:ext cx="868500" cy="86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88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Br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0" name="Google Shape;190;p33"/>
          <p:cNvSpPr/>
          <p:nvPr/>
        </p:nvSpPr>
        <p:spPr>
          <a:xfrm>
            <a:off x="7555425" y="538673"/>
            <a:ext cx="868500" cy="86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99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EKS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1" name="Google Shape;191;p33"/>
          <p:cNvSpPr/>
          <p:nvPr/>
        </p:nvSpPr>
        <p:spPr>
          <a:xfrm>
            <a:off x="2710525" y="538673"/>
            <a:ext cx="868500" cy="86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22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Id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2" name="Google Shape;192;p33"/>
          <p:cNvSpPr/>
          <p:nvPr/>
        </p:nvSpPr>
        <p:spPr>
          <a:xfrm>
            <a:off x="3705800" y="538673"/>
            <a:ext cx="868500" cy="86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172" name="Picture 4" descr="Molecules | Free Full-Text | Identification of Potential Dipeptidyl  Peptidase (DPP)-IV Inhibitors among Moringa oleifera Phytochemicals by  Virtual Screening, Molecular Docking Analysis, ADME/T-Based Prediction, and  In Vitro Analyses | HTML">
            <a:extLst>
              <a:ext uri="{FF2B5EF4-FFF2-40B4-BE49-F238E27FC236}">
                <a16:creationId xmlns:a16="http://schemas.microsoft.com/office/drawing/2014/main" id="{F9DABE44-97D9-8045-A5F6-D1758C078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16"/>
          <a:stretch/>
        </p:blipFill>
        <p:spPr bwMode="auto">
          <a:xfrm>
            <a:off x="795996" y="2431317"/>
            <a:ext cx="3286905" cy="175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7"/>
          <p:cNvSpPr txBox="1">
            <a:spLocks noGrp="1"/>
          </p:cNvSpPr>
          <p:nvPr>
            <p:ph type="title"/>
          </p:nvPr>
        </p:nvSpPr>
        <p:spPr>
          <a:xfrm>
            <a:off x="571196" y="3048299"/>
            <a:ext cx="77040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dirty="0"/>
              <a:t>DESCRIPTORES DE LIPINSKI</a:t>
            </a:r>
            <a:br>
              <a:rPr lang="en-US" dirty="0"/>
            </a:br>
            <a:endParaRPr lang="en-US" dirty="0"/>
          </a:p>
        </p:txBody>
      </p:sp>
      <p:sp>
        <p:nvSpPr>
          <p:cNvPr id="373" name="Google Shape;373;p47"/>
          <p:cNvSpPr txBox="1">
            <a:spLocks noGrp="1"/>
          </p:cNvSpPr>
          <p:nvPr>
            <p:ph type="subTitle" idx="1"/>
          </p:nvPr>
        </p:nvSpPr>
        <p:spPr>
          <a:xfrm>
            <a:off x="645573" y="3469199"/>
            <a:ext cx="7629673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 err="1"/>
              <a:t>Cálculo</a:t>
            </a:r>
            <a:r>
              <a:rPr lang="en-US" dirty="0"/>
              <a:t> de los </a:t>
            </a:r>
            <a:r>
              <a:rPr lang="en-US" dirty="0" err="1"/>
              <a:t>descriptores</a:t>
            </a:r>
            <a:r>
              <a:rPr lang="en-US" dirty="0"/>
              <a:t> de Lipinski </a:t>
            </a:r>
          </a:p>
          <a:p>
            <a:pPr marL="0" lvl="0" indent="0" algn="l"/>
            <a:r>
              <a:rPr lang="en-US" dirty="0" err="1"/>
              <a:t>Análisis</a:t>
            </a:r>
            <a:r>
              <a:rPr lang="en-US" dirty="0"/>
              <a:t> </a:t>
            </a:r>
            <a:r>
              <a:rPr lang="en-US" dirty="0" err="1"/>
              <a:t>estadístico</a:t>
            </a:r>
            <a:r>
              <a:rPr lang="en-US" dirty="0"/>
              <a:t>, </a:t>
            </a:r>
            <a:r>
              <a:rPr lang="en-US" dirty="0" err="1"/>
              <a:t>gráficos</a:t>
            </a:r>
            <a:r>
              <a:rPr lang="en-US" dirty="0"/>
              <a:t> de </a:t>
            </a:r>
            <a:r>
              <a:rPr lang="en-US" dirty="0" err="1"/>
              <a:t>caja</a:t>
            </a:r>
            <a:r>
              <a:rPr lang="en-US" dirty="0"/>
              <a:t> y </a:t>
            </a:r>
            <a:r>
              <a:rPr lang="en-US" dirty="0" err="1"/>
              <a:t>gráficos</a:t>
            </a:r>
            <a:r>
              <a:rPr lang="en-US" dirty="0"/>
              <a:t> de </a:t>
            </a:r>
            <a:r>
              <a:rPr lang="en-US" dirty="0" err="1"/>
              <a:t>dispersión</a:t>
            </a:r>
            <a:r>
              <a:rPr lang="en-US" dirty="0"/>
              <a:t> </a:t>
            </a:r>
          </a:p>
        </p:txBody>
      </p:sp>
      <p:sp>
        <p:nvSpPr>
          <p:cNvPr id="374" name="Google Shape;374;p47"/>
          <p:cNvSpPr txBox="1">
            <a:spLocks noGrp="1"/>
          </p:cNvSpPr>
          <p:nvPr>
            <p:ph type="title" idx="2"/>
          </p:nvPr>
        </p:nvSpPr>
        <p:spPr>
          <a:xfrm>
            <a:off x="794327" y="539999"/>
            <a:ext cx="1461600" cy="1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02.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02.</a:t>
            </a:r>
            <a:endParaRPr sz="1700" dirty="0"/>
          </a:p>
        </p:txBody>
      </p:sp>
      <p:cxnSp>
        <p:nvCxnSpPr>
          <p:cNvPr id="375" name="Google Shape;375;p47"/>
          <p:cNvCxnSpPr/>
          <p:nvPr/>
        </p:nvCxnSpPr>
        <p:spPr>
          <a:xfrm>
            <a:off x="719950" y="2326449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47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74;p47">
            <a:extLst>
              <a:ext uri="{FF2B5EF4-FFF2-40B4-BE49-F238E27FC236}">
                <a16:creationId xmlns:a16="http://schemas.microsoft.com/office/drawing/2014/main" id="{D407DDBC-C174-FB44-8C62-5CEC80B1850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94327" y="539999"/>
            <a:ext cx="1461600" cy="1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02.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02.</a:t>
            </a:r>
            <a:endParaRPr sz="17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6DF06DF-AD7E-E746-8835-B48D935D0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2839547"/>
            <a:ext cx="9344722" cy="1895083"/>
          </a:xfrm>
        </p:spPr>
        <p:txBody>
          <a:bodyPr/>
          <a:lstStyle/>
          <a:p>
            <a:pPr algn="l"/>
            <a:r>
              <a:rPr lang="es-ES_tradnl" sz="2400" dirty="0"/>
              <a:t>¿CÓMO DE BUENO ES EL COMPUESTO PARA SER FÁRMACO? </a:t>
            </a:r>
            <a:br>
              <a:rPr lang="es-ES_tradnl" sz="2400" dirty="0"/>
            </a:br>
            <a:r>
              <a:rPr lang="es-ES_tradnl" sz="2400" dirty="0"/>
              <a:t> </a:t>
            </a:r>
            <a:br>
              <a:rPr lang="es-ES_tradnl" sz="2000" dirty="0"/>
            </a:br>
            <a:r>
              <a:rPr lang="es-ES_tradnl" sz="2000" dirty="0"/>
              <a:t>- PESO MOLECULAR (MW)</a:t>
            </a:r>
            <a:br>
              <a:rPr lang="es-ES_tradnl" sz="2000" dirty="0"/>
            </a:br>
            <a:r>
              <a:rPr lang="es-ES_tradnl" sz="2000" dirty="0"/>
              <a:t>- SOLUBILIDAD (</a:t>
            </a:r>
            <a:r>
              <a:rPr lang="es-ES_tradnl" sz="2000" dirty="0" err="1"/>
              <a:t>LogP</a:t>
            </a:r>
            <a:r>
              <a:rPr lang="es-ES_tradnl" sz="2000" dirty="0"/>
              <a:t>)</a:t>
            </a:r>
            <a:br>
              <a:rPr lang="es-ES_tradnl" sz="2000" dirty="0"/>
            </a:br>
            <a:r>
              <a:rPr lang="es-ES_tradnl" sz="2000" dirty="0"/>
              <a:t>- NÚMERO DE ENLACES DE HIDROGENO QUE DONA (</a:t>
            </a:r>
            <a:r>
              <a:rPr lang="es-ES_tradnl" sz="2000" dirty="0" err="1"/>
              <a:t>NumHDonors</a:t>
            </a:r>
            <a:r>
              <a:rPr lang="es-ES_tradnl" sz="2000" dirty="0"/>
              <a:t>)</a:t>
            </a:r>
            <a:br>
              <a:rPr lang="es-ES_tradnl" sz="2000" dirty="0"/>
            </a:br>
            <a:r>
              <a:rPr lang="es-ES_tradnl" sz="2000" dirty="0"/>
              <a:t>- NÚMERO DE ENLACES DE HIDROGENO QUE ACCEPTA (</a:t>
            </a:r>
            <a:r>
              <a:rPr lang="es-ES_tradnl" sz="2000" dirty="0" err="1"/>
              <a:t>NumHAcceptors</a:t>
            </a:r>
            <a:r>
              <a:rPr lang="es-ES_tradnl" sz="2000" dirty="0"/>
              <a:t>)</a:t>
            </a:r>
            <a:br>
              <a:rPr lang="es-ES_tradnl" dirty="0"/>
            </a:br>
            <a:endParaRPr lang="es-ES_tradnl" dirty="0"/>
          </a:p>
        </p:txBody>
      </p:sp>
      <p:pic>
        <p:nvPicPr>
          <p:cNvPr id="4098" name="Picture 2" descr="Lipinski&amp;#39;s rule of five - Wikipedia">
            <a:extLst>
              <a:ext uri="{FF2B5EF4-FFF2-40B4-BE49-F238E27FC236}">
                <a16:creationId xmlns:a16="http://schemas.microsoft.com/office/drawing/2014/main" id="{B5396ECD-8F66-7B44-9863-125E2E703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492" y="512634"/>
            <a:ext cx="3188473" cy="144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6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C57B00-3C14-C14B-96E1-22241593E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874" y="0"/>
            <a:ext cx="70302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05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9D6E21B-D237-234D-8081-746529845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2604"/>
            <a:ext cx="9144000" cy="20382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B52654-CE86-4444-8BAE-541402F49AB2}"/>
              </a:ext>
            </a:extLst>
          </p:cNvPr>
          <p:cNvSpPr/>
          <p:nvPr/>
        </p:nvSpPr>
        <p:spPr>
          <a:xfrm>
            <a:off x="5254388" y="1999397"/>
            <a:ext cx="941696" cy="1439839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chemeClr val="accent1">
                <a:shade val="5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D6D848B-4066-424F-A20C-06FA59C02CD2}"/>
              </a:ext>
            </a:extLst>
          </p:cNvPr>
          <p:cNvSpPr/>
          <p:nvPr/>
        </p:nvSpPr>
        <p:spPr>
          <a:xfrm>
            <a:off x="5638574" y="3254991"/>
            <a:ext cx="243611" cy="63103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383AA8-BF64-3E4E-AE8B-FB4A7D53F096}"/>
              </a:ext>
            </a:extLst>
          </p:cNvPr>
          <p:cNvSpPr txBox="1"/>
          <p:nvPr/>
        </p:nvSpPr>
        <p:spPr>
          <a:xfrm>
            <a:off x="4722123" y="3883799"/>
            <a:ext cx="20040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IC50 (</a:t>
            </a:r>
            <a:r>
              <a:rPr lang="es-ES_tradnl" dirty="0" err="1"/>
              <a:t>nM</a:t>
            </a:r>
            <a:r>
              <a:rPr lang="es-ES_tradnl" dirty="0"/>
              <a:t>)           pIC50</a:t>
            </a:r>
          </a:p>
        </p:txBody>
      </p:sp>
      <p:sp>
        <p:nvSpPr>
          <p:cNvPr id="11" name="Curved Up Arrow 10">
            <a:extLst>
              <a:ext uri="{FF2B5EF4-FFF2-40B4-BE49-F238E27FC236}">
                <a16:creationId xmlns:a16="http://schemas.microsoft.com/office/drawing/2014/main" id="{1427413B-124F-914A-9CCC-3A80C63CCB09}"/>
              </a:ext>
            </a:extLst>
          </p:cNvPr>
          <p:cNvSpPr/>
          <p:nvPr/>
        </p:nvSpPr>
        <p:spPr>
          <a:xfrm>
            <a:off x="4996104" y="4194368"/>
            <a:ext cx="1528549" cy="324664"/>
          </a:xfrm>
          <a:prstGeom prst="curvedUpArrow">
            <a:avLst/>
          </a:prstGeom>
          <a:solidFill>
            <a:srgbClr val="FF0000">
              <a:alpha val="48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381DA8-8726-F54C-8FDF-CB59D360896B}"/>
              </a:ext>
            </a:extLst>
          </p:cNvPr>
          <p:cNvSpPr txBox="1"/>
          <p:nvPr/>
        </p:nvSpPr>
        <p:spPr>
          <a:xfrm>
            <a:off x="4372797" y="4692600"/>
            <a:ext cx="3882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NORMALIZAR  Y TRANSFORMACIÓN -log10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771D4A-40B4-F841-98C5-01B91F28E510}"/>
              </a:ext>
            </a:extLst>
          </p:cNvPr>
          <p:cNvSpPr/>
          <p:nvPr/>
        </p:nvSpPr>
        <p:spPr>
          <a:xfrm>
            <a:off x="4171665" y="1999397"/>
            <a:ext cx="1028131" cy="1439839"/>
          </a:xfrm>
          <a:prstGeom prst="rect">
            <a:avLst/>
          </a:prstGeom>
          <a:solidFill>
            <a:schemeClr val="tx2">
              <a:alpha val="46000"/>
            </a:schemeClr>
          </a:solidFill>
          <a:ln>
            <a:solidFill>
              <a:schemeClr val="accent1">
                <a:shade val="5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7387FD-2BE1-644F-AC1D-D3CA188FB4AF}"/>
              </a:ext>
            </a:extLst>
          </p:cNvPr>
          <p:cNvSpPr txBox="1"/>
          <p:nvPr/>
        </p:nvSpPr>
        <p:spPr>
          <a:xfrm>
            <a:off x="3384669" y="1093151"/>
            <a:ext cx="322286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050" dirty="0"/>
              <a:t>ELIMINO LA CLASE “INTERMEDIATE”</a:t>
            </a: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97C49CFB-0370-E142-8822-FB9DF4FB9DF3}"/>
              </a:ext>
            </a:extLst>
          </p:cNvPr>
          <p:cNvSpPr/>
          <p:nvPr/>
        </p:nvSpPr>
        <p:spPr>
          <a:xfrm rot="10800000">
            <a:off x="4572000" y="1365567"/>
            <a:ext cx="243611" cy="631038"/>
          </a:xfrm>
          <a:prstGeom prst="downArrow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00311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621B14-D570-1C4B-8D59-1B5AA36F9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186" y="846382"/>
            <a:ext cx="3827843" cy="3827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02ADC9-51C5-4342-8DB6-B2CB361B43D8}"/>
              </a:ext>
            </a:extLst>
          </p:cNvPr>
          <p:cNvSpPr txBox="1"/>
          <p:nvPr/>
        </p:nvSpPr>
        <p:spPr>
          <a:xfrm>
            <a:off x="3125931" y="315386"/>
            <a:ext cx="2892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FRECUENCIA DE CADA CLASE </a:t>
            </a:r>
          </a:p>
        </p:txBody>
      </p:sp>
    </p:spTree>
    <p:extLst>
      <p:ext uri="{BB962C8B-B14F-4D97-AF65-F5344CB8AC3E}">
        <p14:creationId xmlns:p14="http://schemas.microsoft.com/office/powerpoint/2010/main" val="3682755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0553C2-8416-4440-AC10-417AE3B78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13" y="879524"/>
            <a:ext cx="3919502" cy="39195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AADCB1-3CDE-3346-909B-98F0CCCA6F68}"/>
              </a:ext>
            </a:extLst>
          </p:cNvPr>
          <p:cNvSpPr txBox="1"/>
          <p:nvPr/>
        </p:nvSpPr>
        <p:spPr>
          <a:xfrm>
            <a:off x="2285068" y="356304"/>
            <a:ext cx="44149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dirty="0"/>
              <a:t>DISTRIBUCIÓN VALOR DE BIOACTIVIDAD (PIC50)</a:t>
            </a:r>
          </a:p>
          <a:p>
            <a:pPr algn="ctr"/>
            <a:r>
              <a:rPr lang="es-ES_tradnl" dirty="0"/>
              <a:t> DE CADA CLASE </a:t>
            </a:r>
          </a:p>
        </p:txBody>
      </p:sp>
    </p:spTree>
    <p:extLst>
      <p:ext uri="{BB962C8B-B14F-4D97-AF65-F5344CB8AC3E}">
        <p14:creationId xmlns:p14="http://schemas.microsoft.com/office/powerpoint/2010/main" val="1754696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0D3203B-0B6E-5A48-B0C2-518AC464C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475" y="2666432"/>
            <a:ext cx="2232260" cy="21358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139FE8-D30B-D34A-A67C-59AF19C4C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47" y="205995"/>
            <a:ext cx="2232262" cy="2232262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3EBD351E-06FF-3340-B3D5-8423B83BD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9725" y="1918826"/>
            <a:ext cx="3065602" cy="4731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D1DFDE2-6D56-3442-99A9-43EB71329CA6}"/>
              </a:ext>
            </a:extLst>
          </p:cNvPr>
          <p:cNvSpPr txBox="1"/>
          <p:nvPr/>
        </p:nvSpPr>
        <p:spPr>
          <a:xfrm>
            <a:off x="5807322" y="737350"/>
            <a:ext cx="324800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MANN-WHITNEY U TEST</a:t>
            </a:r>
          </a:p>
          <a:p>
            <a:endParaRPr lang="en-US" dirty="0"/>
          </a:p>
          <a:p>
            <a:r>
              <a:rPr lang="en-US" dirty="0"/>
              <a:t>¿ HAY DIFERENCIA SIGNIFICATIVA </a:t>
            </a:r>
          </a:p>
          <a:p>
            <a:r>
              <a:rPr lang="en-US" dirty="0"/>
              <a:t>ENTRE CLASES ?</a:t>
            </a:r>
          </a:p>
          <a:p>
            <a:endParaRPr lang="es-ES_tradnl" dirty="0"/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28253B5C-A938-0048-AA9D-752F028ECD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78"/>
          <a:stretch/>
        </p:blipFill>
        <p:spPr>
          <a:xfrm>
            <a:off x="3455870" y="236555"/>
            <a:ext cx="2232260" cy="2158319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9A059E8-D443-2241-9231-5DC2CF7DCC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048" y="2666432"/>
            <a:ext cx="2232260" cy="213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5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CA2D0E6C-4345-314B-8206-6D7729D2E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723" y="1011751"/>
            <a:ext cx="6066553" cy="38576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C9F786-68A5-564B-ADD7-CCAA0C90EDB7}"/>
              </a:ext>
            </a:extLst>
          </p:cNvPr>
          <p:cNvSpPr/>
          <p:nvPr/>
        </p:nvSpPr>
        <p:spPr>
          <a:xfrm>
            <a:off x="1538723" y="518724"/>
            <a:ext cx="59650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DISTRIBUCIÓN SOLUBILIDAD VS PESO MOLECULAR POR CLASE </a:t>
            </a:r>
          </a:p>
        </p:txBody>
      </p:sp>
    </p:spTree>
    <p:extLst>
      <p:ext uri="{BB962C8B-B14F-4D97-AF65-F5344CB8AC3E}">
        <p14:creationId xmlns:p14="http://schemas.microsoft.com/office/powerpoint/2010/main" val="1328258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 txBox="1">
            <a:spLocks noGrp="1"/>
          </p:cNvSpPr>
          <p:nvPr>
            <p:ph type="title"/>
          </p:nvPr>
        </p:nvSpPr>
        <p:spPr>
          <a:xfrm>
            <a:off x="719950" y="2927609"/>
            <a:ext cx="594666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 err="1"/>
              <a:t>PaDEL</a:t>
            </a:r>
            <a:r>
              <a:rPr lang="en-US" dirty="0"/>
              <a:t> SOFTWARE</a:t>
            </a:r>
          </a:p>
        </p:txBody>
      </p:sp>
      <p:sp>
        <p:nvSpPr>
          <p:cNvPr id="518" name="Google Shape;518;p56"/>
          <p:cNvSpPr txBox="1">
            <a:spLocks noGrp="1"/>
          </p:cNvSpPr>
          <p:nvPr>
            <p:ph type="subTitle" idx="1"/>
          </p:nvPr>
        </p:nvSpPr>
        <p:spPr>
          <a:xfrm>
            <a:off x="441654" y="3742075"/>
            <a:ext cx="8260591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Usando</a:t>
            </a:r>
            <a:r>
              <a:rPr lang="en-US" dirty="0"/>
              <a:t> el software </a:t>
            </a:r>
            <a:r>
              <a:rPr lang="en-US" dirty="0" err="1"/>
              <a:t>PaDEL</a:t>
            </a:r>
            <a:r>
              <a:rPr lang="en-US" dirty="0"/>
              <a:t> para </a:t>
            </a:r>
            <a:r>
              <a:rPr lang="en-US" dirty="0" err="1"/>
              <a:t>calcular</a:t>
            </a:r>
            <a:r>
              <a:rPr lang="en-US" dirty="0"/>
              <a:t> los </a:t>
            </a:r>
            <a:r>
              <a:rPr lang="en-US" dirty="0" err="1"/>
              <a:t>descriptores</a:t>
            </a:r>
            <a:r>
              <a:rPr lang="en-US" dirty="0"/>
              <a:t> </a:t>
            </a:r>
            <a:r>
              <a:rPr lang="en-US" dirty="0" err="1"/>
              <a:t>moleculares</a:t>
            </a:r>
            <a:r>
              <a:rPr lang="en-US" dirty="0"/>
              <a:t> (PubChem Fingerprint) </a:t>
            </a:r>
          </a:p>
        </p:txBody>
      </p:sp>
      <p:sp>
        <p:nvSpPr>
          <p:cNvPr id="519" name="Google Shape;519;p56"/>
          <p:cNvSpPr txBox="1">
            <a:spLocks noGrp="1"/>
          </p:cNvSpPr>
          <p:nvPr>
            <p:ph type="title" idx="2"/>
          </p:nvPr>
        </p:nvSpPr>
        <p:spPr>
          <a:xfrm>
            <a:off x="719950" y="688025"/>
            <a:ext cx="1461600" cy="1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03.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03.</a:t>
            </a:r>
            <a:endParaRPr sz="1700"/>
          </a:p>
        </p:txBody>
      </p:sp>
      <p:cxnSp>
        <p:nvCxnSpPr>
          <p:cNvPr id="520" name="Google Shape;520;p56"/>
          <p:cNvCxnSpPr/>
          <p:nvPr/>
        </p:nvCxnSpPr>
        <p:spPr>
          <a:xfrm>
            <a:off x="719950" y="2326449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56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C7D255-88A7-2042-90A0-BE581F96E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022" y="0"/>
            <a:ext cx="62759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3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POR QUÉ? </a:t>
            </a:r>
          </a:p>
        </p:txBody>
      </p:sp>
      <p:sp>
        <p:nvSpPr>
          <p:cNvPr id="198" name="Google Shape;198;p34"/>
          <p:cNvSpPr txBox="1">
            <a:spLocks noGrp="1"/>
          </p:cNvSpPr>
          <p:nvPr>
            <p:ph type="subTitle" idx="1"/>
          </p:nvPr>
        </p:nvSpPr>
        <p:spPr>
          <a:xfrm>
            <a:off x="720000" y="1391974"/>
            <a:ext cx="2899800" cy="3222555"/>
          </a:xfr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914400" lvl="0" indent="-295275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4"/>
              </a:buClr>
              <a:buSzPts val="1050"/>
              <a:buChar char="■"/>
            </a:pPr>
            <a:r>
              <a:rPr lang="en-US" sz="2300" dirty="0"/>
              <a:t>DESARROLLO DE NUEVOS FÁRMACOS </a:t>
            </a:r>
          </a:p>
          <a:p>
            <a:pPr marL="914400" lvl="0" indent="-295275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4"/>
              </a:buClr>
              <a:buSzPts val="1050"/>
              <a:buChar char="■"/>
            </a:pPr>
            <a:r>
              <a:rPr lang="en-US" sz="2300" dirty="0"/>
              <a:t>COMBATIR NUEVAS ENFERMEDADES</a:t>
            </a:r>
          </a:p>
          <a:p>
            <a:pPr marL="619125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4"/>
              </a:buClr>
              <a:buSzPts val="1050"/>
              <a:buNone/>
            </a:pPr>
            <a:endParaRPr lang="en-US" sz="2300" dirty="0"/>
          </a:p>
          <a:p>
            <a:pPr marL="914400" lvl="0" indent="-295275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ts val="1050"/>
              <a:buChar char="■"/>
            </a:pPr>
            <a:r>
              <a:rPr lang="en-US" sz="2300" dirty="0"/>
              <a:t>COMPLEMENTAR EL DESARROLLO EN EL LABORATORIO</a:t>
            </a:r>
          </a:p>
          <a:p>
            <a:pPr marL="619125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ts val="1050"/>
              <a:buNone/>
            </a:pPr>
            <a:endParaRPr lang="en-US" sz="2300" dirty="0"/>
          </a:p>
          <a:p>
            <a:pPr marL="914400" lvl="0" indent="-295275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ts val="1050"/>
              <a:buChar char="■"/>
            </a:pPr>
            <a:r>
              <a:rPr lang="en-US" sz="2300" dirty="0"/>
              <a:t>PRESUPUESTO &amp; TIEMPO</a:t>
            </a:r>
            <a:br>
              <a:rPr lang="en-US" sz="1200" dirty="0"/>
            </a:br>
            <a:endParaRPr lang="en-US" sz="1200" dirty="0"/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200" dirty="0"/>
          </a:p>
        </p:txBody>
      </p:sp>
      <p:pic>
        <p:nvPicPr>
          <p:cNvPr id="1034" name="Picture 10" descr="Principales empresas que utilizan IA en el descubrimiento y desarrollo de  fármacos – Enfermería – Nursing">
            <a:extLst>
              <a:ext uri="{FF2B5EF4-FFF2-40B4-BE49-F238E27FC236}">
                <a16:creationId xmlns:a16="http://schemas.microsoft.com/office/drawing/2014/main" id="{7F101F20-0741-D941-8226-88E00E11D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788" y="1447501"/>
            <a:ext cx="4455975" cy="311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6CB70B6-4466-ED46-B994-EB9B4EEE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16" y="268479"/>
            <a:ext cx="8030168" cy="460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08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1F9C0047-0815-3D42-B6EF-211C40B7A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3406"/>
            <a:ext cx="9144000" cy="23366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EF7E4D-594F-0240-9643-CD43C5175837}"/>
              </a:ext>
            </a:extLst>
          </p:cNvPr>
          <p:cNvSpPr/>
          <p:nvPr/>
        </p:nvSpPr>
        <p:spPr>
          <a:xfrm>
            <a:off x="2944663" y="599110"/>
            <a:ext cx="38956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PUBCHEM FINGERPRINT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732389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Browser fingerprinting: seguimiento sin cookies - IONOS">
            <a:extLst>
              <a:ext uri="{FF2B5EF4-FFF2-40B4-BE49-F238E27FC236}">
                <a16:creationId xmlns:a16="http://schemas.microsoft.com/office/drawing/2014/main" id="{C8AE7140-27D5-0349-B661-D1DBB1437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91" y="688689"/>
            <a:ext cx="7546312" cy="396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833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Shutterstock">
            <a:extLst>
              <a:ext uri="{FF2B5EF4-FFF2-40B4-BE49-F238E27FC236}">
                <a16:creationId xmlns:a16="http://schemas.microsoft.com/office/drawing/2014/main" id="{90095089-E117-5C44-B998-59AD1ADFD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70" y="2879975"/>
            <a:ext cx="3179475" cy="179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Building blocks: What the construction industry can learn from Lego |  Planning, BIM &amp;amp; Construction Today">
            <a:extLst>
              <a:ext uri="{FF2B5EF4-FFF2-40B4-BE49-F238E27FC236}">
                <a16:creationId xmlns:a16="http://schemas.microsoft.com/office/drawing/2014/main" id="{3E177D60-8553-AE42-A8FE-46AA992AB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70" y="472271"/>
            <a:ext cx="3179475" cy="2135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443A59-0B98-674C-B28D-83580C53F691}"/>
              </a:ext>
            </a:extLst>
          </p:cNvPr>
          <p:cNvSpPr/>
          <p:nvPr/>
        </p:nvSpPr>
        <p:spPr>
          <a:xfrm>
            <a:off x="4443201" y="472271"/>
            <a:ext cx="35458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dirty="0"/>
              <a:t>MÁXIMA POTENCIA</a:t>
            </a:r>
          </a:p>
          <a:p>
            <a:endParaRPr lang="es-ES_tradnl" sz="2400" dirty="0"/>
          </a:p>
          <a:p>
            <a:r>
              <a:rPr lang="es-ES_tradnl" sz="2400" dirty="0"/>
              <a:t>MÁXIMA SEGURIDAD </a:t>
            </a:r>
          </a:p>
          <a:p>
            <a:endParaRPr lang="es-ES_tradnl" sz="2400" dirty="0"/>
          </a:p>
          <a:p>
            <a:r>
              <a:rPr lang="es-ES_tradnl" sz="2400" dirty="0"/>
              <a:t>MÍNIMA TOXICIDAD</a:t>
            </a:r>
          </a:p>
        </p:txBody>
      </p:sp>
      <p:pic>
        <p:nvPicPr>
          <p:cNvPr id="9230" name="Picture 14" descr="Molécula de la dopamina stock de ilustración. Ilustración de dopamina -  26640399">
            <a:extLst>
              <a:ext uri="{FF2B5EF4-FFF2-40B4-BE49-F238E27FC236}">
                <a16:creationId xmlns:a16="http://schemas.microsoft.com/office/drawing/2014/main" id="{10F3146E-B2D4-134F-8749-85F20AC80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2712976"/>
            <a:ext cx="3275763" cy="206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79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 txBox="1">
            <a:spLocks noGrp="1"/>
          </p:cNvSpPr>
          <p:nvPr>
            <p:ph type="title"/>
          </p:nvPr>
        </p:nvSpPr>
        <p:spPr>
          <a:xfrm>
            <a:off x="719949" y="2927609"/>
            <a:ext cx="756281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/>
              <a:t>MODELO DE REGRESIÓN RANDOM FOREST</a:t>
            </a:r>
          </a:p>
        </p:txBody>
      </p:sp>
      <p:sp>
        <p:nvSpPr>
          <p:cNvPr id="519" name="Google Shape;519;p56"/>
          <p:cNvSpPr txBox="1">
            <a:spLocks noGrp="1"/>
          </p:cNvSpPr>
          <p:nvPr>
            <p:ph type="title" idx="2"/>
          </p:nvPr>
        </p:nvSpPr>
        <p:spPr>
          <a:xfrm>
            <a:off x="719950" y="688025"/>
            <a:ext cx="1461600" cy="13638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04.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04.</a:t>
            </a:r>
            <a:endParaRPr sz="1700" dirty="0"/>
          </a:p>
        </p:txBody>
      </p:sp>
      <p:cxnSp>
        <p:nvCxnSpPr>
          <p:cNvPr id="520" name="Google Shape;520;p56"/>
          <p:cNvCxnSpPr/>
          <p:nvPr/>
        </p:nvCxnSpPr>
        <p:spPr>
          <a:xfrm>
            <a:off x="719950" y="2326449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56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30838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19;p56">
            <a:extLst>
              <a:ext uri="{FF2B5EF4-FFF2-40B4-BE49-F238E27FC236}">
                <a16:creationId xmlns:a16="http://schemas.microsoft.com/office/drawing/2014/main" id="{26E796A8-57A5-DC49-81C9-EB82709BC85A}"/>
              </a:ext>
            </a:extLst>
          </p:cNvPr>
          <p:cNvSpPr txBox="1">
            <a:spLocks/>
          </p:cNvSpPr>
          <p:nvPr/>
        </p:nvSpPr>
        <p:spPr>
          <a:xfrm>
            <a:off x="719950" y="688025"/>
            <a:ext cx="1461600" cy="1363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9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" sz="1700"/>
              <a:t>04.</a:t>
            </a:r>
          </a:p>
          <a:p>
            <a:endParaRPr lang="en" sz="1700"/>
          </a:p>
          <a:p>
            <a:endParaRPr lang="en" sz="1700"/>
          </a:p>
          <a:p>
            <a:r>
              <a:rPr lang="en" sz="3100"/>
              <a:t>04.</a:t>
            </a:r>
            <a:endParaRPr lang="en" sz="1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118199-C449-6F48-9F9C-97F30923BDD9}"/>
              </a:ext>
            </a:extLst>
          </p:cNvPr>
          <p:cNvSpPr/>
          <p:nvPr/>
        </p:nvSpPr>
        <p:spPr>
          <a:xfrm>
            <a:off x="2503144" y="557396"/>
            <a:ext cx="5338321" cy="2369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200" dirty="0"/>
              <a:t>PREPARO LA MATRIZ X, Y</a:t>
            </a:r>
          </a:p>
          <a:p>
            <a:endParaRPr lang="es-ES_tradnl" sz="3200" dirty="0"/>
          </a:p>
          <a:p>
            <a:r>
              <a:rPr lang="es-ES_tradnl" sz="3200" dirty="0"/>
              <a:t>X – DESCRIPTORES</a:t>
            </a:r>
          </a:p>
          <a:p>
            <a:r>
              <a:rPr lang="es-ES_tradnl" sz="3200" dirty="0"/>
              <a:t>Y – pIC50 </a:t>
            </a:r>
          </a:p>
          <a:p>
            <a:r>
              <a:rPr lang="es-ES_tradnl" sz="2000" dirty="0"/>
              <a:t>VALOR DE BIOACTIVIDAD </a:t>
            </a:r>
          </a:p>
        </p:txBody>
      </p:sp>
      <p:pic>
        <p:nvPicPr>
          <p:cNvPr id="8194" name="Picture 2" descr="Permítame sus dedos para tomar registro de sus huellas... | Techcetera">
            <a:extLst>
              <a:ext uri="{FF2B5EF4-FFF2-40B4-BE49-F238E27FC236}">
                <a16:creationId xmlns:a16="http://schemas.microsoft.com/office/drawing/2014/main" id="{2C8ABFE4-4D32-574E-8547-A74FE7572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4861" y="1369925"/>
            <a:ext cx="1888462" cy="188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34DFDD9E-CD62-964F-A1AE-5DE62330A30E}"/>
              </a:ext>
            </a:extLst>
          </p:cNvPr>
          <p:cNvSpPr/>
          <p:nvPr/>
        </p:nvSpPr>
        <p:spPr>
          <a:xfrm>
            <a:off x="4421275" y="3014505"/>
            <a:ext cx="271305" cy="773724"/>
          </a:xfrm>
          <a:prstGeom prst="downArrow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CFC51F-97B3-454E-8B25-6730DC237B7A}"/>
              </a:ext>
            </a:extLst>
          </p:cNvPr>
          <p:cNvSpPr/>
          <p:nvPr/>
        </p:nvSpPr>
        <p:spPr>
          <a:xfrm>
            <a:off x="1165610" y="3875458"/>
            <a:ext cx="7335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400" dirty="0"/>
              <a:t>GRUPOS FUNCIONALES PARA CREAR</a:t>
            </a:r>
          </a:p>
          <a:p>
            <a:r>
              <a:rPr lang="es-ES_tradnl" sz="2400" dirty="0"/>
              <a:t>UN BUEN FÁRMACO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70EF1A-9CC5-8B45-A1B1-1054B52D0FCB}"/>
              </a:ext>
            </a:extLst>
          </p:cNvPr>
          <p:cNvSpPr/>
          <p:nvPr/>
        </p:nvSpPr>
        <p:spPr>
          <a:xfrm>
            <a:off x="2503144" y="2128995"/>
            <a:ext cx="3686641" cy="798282"/>
          </a:xfrm>
          <a:prstGeom prst="rect">
            <a:avLst/>
          </a:prstGeom>
          <a:solidFill>
            <a:schemeClr val="tx2">
              <a:alpha val="46000"/>
            </a:schemeClr>
          </a:solidFill>
          <a:ln>
            <a:solidFill>
              <a:schemeClr val="accent1">
                <a:shade val="5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62946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1DE1180-C657-1D42-B40F-7AD4A90D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50" y="2220431"/>
            <a:ext cx="7908845" cy="1895083"/>
          </a:xfrm>
        </p:spPr>
        <p:txBody>
          <a:bodyPr/>
          <a:lstStyle/>
          <a:p>
            <a:pPr algn="l"/>
            <a:br>
              <a:rPr lang="es-ES_tradnl" sz="2400" dirty="0"/>
            </a:br>
            <a:r>
              <a:rPr lang="es-ES_tradnl" sz="2400" dirty="0"/>
              <a:t>- ELIMINO LAS VARIABLES CON VARIANZA BAJA</a:t>
            </a:r>
            <a:br>
              <a:rPr lang="es-ES_tradnl" sz="2400" dirty="0"/>
            </a:br>
            <a:br>
              <a:rPr lang="es-ES_tradnl" sz="2400" dirty="0"/>
            </a:br>
            <a:r>
              <a:rPr lang="es-ES_tradnl" sz="2400" dirty="0"/>
              <a:t>- SEPARO EN TRAIN TEST (80% - 20%)</a:t>
            </a:r>
            <a:br>
              <a:rPr lang="es-ES_tradnl" sz="2400" dirty="0"/>
            </a:br>
            <a:br>
              <a:rPr lang="es-ES_tradnl" sz="2400" dirty="0"/>
            </a:br>
            <a:r>
              <a:rPr lang="es-ES_tradnl" sz="2400" dirty="0"/>
              <a:t>- MODELO SIMPLE DE REGRESIÓN CON RANDOM FOREST</a:t>
            </a:r>
            <a:endParaRPr lang="es-ES_tradnl" dirty="0"/>
          </a:p>
        </p:txBody>
      </p:sp>
      <p:sp>
        <p:nvSpPr>
          <p:cNvPr id="6" name="Google Shape;519;p56">
            <a:extLst>
              <a:ext uri="{FF2B5EF4-FFF2-40B4-BE49-F238E27FC236}">
                <a16:creationId xmlns:a16="http://schemas.microsoft.com/office/drawing/2014/main" id="{76A30547-8879-1946-AA41-16B64D4E6AA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50" y="688025"/>
            <a:ext cx="1461600" cy="13638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04.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04.</a:t>
            </a: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1119455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5BD78569-860C-D34D-BE33-486CAF2E6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53" y="156854"/>
            <a:ext cx="4687557" cy="4829791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7EF5C1C2-B5BA-A94E-A840-1AB0AAE74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780" y="1241338"/>
            <a:ext cx="3516367" cy="266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5317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51B1B8-EA99-2248-85F4-0A1C99BA2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0954" y="868556"/>
            <a:ext cx="5902092" cy="3406388"/>
          </a:xfrm>
        </p:spPr>
        <p:txBody>
          <a:bodyPr/>
          <a:lstStyle/>
          <a:p>
            <a:r>
              <a:rPr lang="es-ES_tradnl" sz="3200" dirty="0"/>
              <a:t>EL PROGRESO LO LOGRAN L@S PEREZO@S QUE INTENTAN ENCONTRAR FORMAS MAS FÁCILES DE HACER LAS COSAS</a:t>
            </a:r>
          </a:p>
          <a:p>
            <a:r>
              <a:rPr lang="es-ES_tradnl" sz="3200" dirty="0"/>
              <a:t> – Robert </a:t>
            </a:r>
            <a:r>
              <a:rPr lang="es-ES_tradnl" sz="3200" dirty="0" err="1"/>
              <a:t>Heinlein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121907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 txBox="1">
            <a:spLocks noGrp="1"/>
          </p:cNvSpPr>
          <p:nvPr>
            <p:ph type="title"/>
          </p:nvPr>
        </p:nvSpPr>
        <p:spPr>
          <a:xfrm>
            <a:off x="719949" y="2927609"/>
            <a:ext cx="82113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/>
              <a:t>MODELOS DE ML </a:t>
            </a:r>
            <a:br>
              <a:rPr lang="en-US" dirty="0"/>
            </a:br>
            <a:r>
              <a:rPr lang="en-US" dirty="0"/>
              <a:t>LIBRERIA LAZYPREDICT</a:t>
            </a:r>
          </a:p>
        </p:txBody>
      </p:sp>
      <p:sp>
        <p:nvSpPr>
          <p:cNvPr id="519" name="Google Shape;519;p56"/>
          <p:cNvSpPr txBox="1">
            <a:spLocks noGrp="1"/>
          </p:cNvSpPr>
          <p:nvPr>
            <p:ph type="title" idx="2"/>
          </p:nvPr>
        </p:nvSpPr>
        <p:spPr>
          <a:xfrm>
            <a:off x="719950" y="688025"/>
            <a:ext cx="1461600" cy="1363800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05.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05.</a:t>
            </a:r>
            <a:endParaRPr sz="1700" dirty="0"/>
          </a:p>
        </p:txBody>
      </p:sp>
      <p:cxnSp>
        <p:nvCxnSpPr>
          <p:cNvPr id="520" name="Google Shape;520;p56"/>
          <p:cNvCxnSpPr/>
          <p:nvPr/>
        </p:nvCxnSpPr>
        <p:spPr>
          <a:xfrm>
            <a:off x="719950" y="2326449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56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554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8A3DA877-6207-2D4A-90A6-46D4072E6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150" y="0"/>
            <a:ext cx="34401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9EEE64F-438C-EC41-8444-4B7DA80FC9D6}"/>
              </a:ext>
            </a:extLst>
          </p:cNvPr>
          <p:cNvSpPr/>
          <p:nvPr/>
        </p:nvSpPr>
        <p:spPr>
          <a:xfrm>
            <a:off x="2624328" y="713232"/>
            <a:ext cx="1508760" cy="15179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29015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 txBox="1">
            <a:spLocks noGrp="1"/>
          </p:cNvSpPr>
          <p:nvPr>
            <p:ph type="title"/>
          </p:nvPr>
        </p:nvSpPr>
        <p:spPr>
          <a:xfrm>
            <a:off x="584024" y="3253261"/>
            <a:ext cx="82113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800" dirty="0"/>
              <a:t>¿CUAL ES EL MAJOR MODELO PARA MIS DATOS?</a:t>
            </a:r>
            <a:br>
              <a:rPr lang="en-US" sz="2800" dirty="0"/>
            </a:b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LazyPredict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39 MODELOS DE SCIKIT-LEARN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519" name="Google Shape;519;p56"/>
          <p:cNvSpPr txBox="1">
            <a:spLocks noGrp="1"/>
          </p:cNvSpPr>
          <p:nvPr>
            <p:ph type="title" idx="2"/>
          </p:nvPr>
        </p:nvSpPr>
        <p:spPr>
          <a:xfrm>
            <a:off x="719950" y="688025"/>
            <a:ext cx="1461600" cy="1363800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05.</a:t>
            </a: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05.</a:t>
            </a: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3660045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75001409-1573-C640-8197-45F034078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256" y="0"/>
            <a:ext cx="75954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F6CD242-EDF5-F541-A73E-A90B87238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73" y="0"/>
            <a:ext cx="4338205" cy="51435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6089E-FF94-354B-B5E9-1488FADB236E}"/>
                  </a:ext>
                </a:extLst>
              </p:cNvPr>
              <p:cNvSpPr txBox="1"/>
              <p:nvPr/>
            </p:nvSpPr>
            <p:spPr>
              <a:xfrm>
                <a:off x="6450227" y="2063578"/>
                <a:ext cx="988541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ES_tradnl" sz="4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sz="4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s-ES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s-ES_tradnl" sz="4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6089E-FF94-354B-B5E9-1488FADB23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0227" y="2063578"/>
                <a:ext cx="988541" cy="615553"/>
              </a:xfrm>
              <a:prstGeom prst="rect">
                <a:avLst/>
              </a:prstGeom>
              <a:blipFill>
                <a:blip r:embed="rId3"/>
                <a:stretch>
                  <a:fillRect b="-10204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0174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66B041C4-3B4D-B346-9961-18A5E43A6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49" y="129746"/>
            <a:ext cx="4111117" cy="48840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9DEAC1-1204-FB4A-903E-A695C1A8DA84}"/>
              </a:ext>
            </a:extLst>
          </p:cNvPr>
          <p:cNvSpPr txBox="1"/>
          <p:nvPr/>
        </p:nvSpPr>
        <p:spPr>
          <a:xfrm>
            <a:off x="2879125" y="963827"/>
            <a:ext cx="1221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RMSE</a:t>
            </a:r>
          </a:p>
        </p:txBody>
      </p:sp>
      <p:pic>
        <p:nvPicPr>
          <p:cNvPr id="9" name="Picture 8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DB4592EB-4844-BD4B-BE80-B808C8B78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236" y="228600"/>
            <a:ext cx="4027907" cy="47851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079BE18-B57F-DB44-B239-4F655C23E133}"/>
              </a:ext>
            </a:extLst>
          </p:cNvPr>
          <p:cNvSpPr txBox="1"/>
          <p:nvPr/>
        </p:nvSpPr>
        <p:spPr>
          <a:xfrm>
            <a:off x="6441991" y="3080951"/>
            <a:ext cx="2079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TIEMPO (s)</a:t>
            </a:r>
          </a:p>
        </p:txBody>
      </p:sp>
    </p:spTree>
    <p:extLst>
      <p:ext uri="{BB962C8B-B14F-4D97-AF65-F5344CB8AC3E}">
        <p14:creationId xmlns:p14="http://schemas.microsoft.com/office/powerpoint/2010/main" val="38538922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294" name="Google Shape;294;p42"/>
          <p:cNvSpPr txBox="1">
            <a:spLocks noGrp="1"/>
          </p:cNvSpPr>
          <p:nvPr>
            <p:ph type="title" idx="2"/>
          </p:nvPr>
        </p:nvSpPr>
        <p:spPr>
          <a:xfrm>
            <a:off x="725924" y="3611396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80% EDA + CONTEXTO</a:t>
            </a:r>
            <a:br>
              <a:rPr lang="en" dirty="0"/>
            </a:br>
            <a:br>
              <a:rPr lang="en" dirty="0"/>
            </a:br>
            <a:r>
              <a:rPr lang="en" dirty="0"/>
              <a:t>20% ML</a:t>
            </a:r>
            <a:endParaRPr dirty="0"/>
          </a:p>
        </p:txBody>
      </p:sp>
      <p:sp>
        <p:nvSpPr>
          <p:cNvPr id="296" name="Google Shape;296;p42"/>
          <p:cNvSpPr txBox="1">
            <a:spLocks noGrp="1"/>
          </p:cNvSpPr>
          <p:nvPr>
            <p:ph type="title" idx="3"/>
          </p:nvPr>
        </p:nvSpPr>
        <p:spPr>
          <a:xfrm>
            <a:off x="3403800" y="3288813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y MEJORA DE MODELOS ML</a:t>
            </a:r>
            <a:endParaRPr dirty="0"/>
          </a:p>
        </p:txBody>
      </p:sp>
      <p:sp>
        <p:nvSpPr>
          <p:cNvPr id="297" name="Google Shape;297;p42"/>
          <p:cNvSpPr txBox="1">
            <a:spLocks noGrp="1"/>
          </p:cNvSpPr>
          <p:nvPr>
            <p:ph type="subTitle" idx="4"/>
          </p:nvPr>
        </p:nvSpPr>
        <p:spPr>
          <a:xfrm>
            <a:off x="3403800" y="4109978"/>
            <a:ext cx="2336400" cy="8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GRIDSEARCH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SELECCIÓN 5 MEJORES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SELECCIÓN VARIABLES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MAYOR MUESTRA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BALANCEAR CLASES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298" name="Google Shape;298;p42"/>
          <p:cNvSpPr txBox="1">
            <a:spLocks noGrp="1"/>
          </p:cNvSpPr>
          <p:nvPr>
            <p:ph type="title" idx="5"/>
          </p:nvPr>
        </p:nvSpPr>
        <p:spPr>
          <a:xfrm>
            <a:off x="6028532" y="3319898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GRAN APRENDIZAJE</a:t>
            </a:r>
            <a:endParaRPr dirty="0"/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6"/>
          </p:nvPr>
        </p:nvSpPr>
        <p:spPr>
          <a:xfrm>
            <a:off x="6087600" y="3867296"/>
            <a:ext cx="2336400" cy="8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ERRORES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FALLOS LIBRERIAS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-      NUEVO SOFTWARES, BD</a:t>
            </a:r>
            <a:endParaRPr dirty="0"/>
          </a:p>
        </p:txBody>
      </p:sp>
      <p:sp>
        <p:nvSpPr>
          <p:cNvPr id="300" name="Google Shape;300;p42"/>
          <p:cNvSpPr txBox="1"/>
          <p:nvPr/>
        </p:nvSpPr>
        <p:spPr>
          <a:xfrm>
            <a:off x="1538062" y="1875808"/>
            <a:ext cx="868500" cy="868500"/>
          </a:xfrm>
          <a:prstGeom prst="rect">
            <a:avLst/>
          </a:prstGeom>
          <a:solidFill>
            <a:srgbClr val="F66576"/>
          </a:solidFill>
          <a:ln>
            <a:noFill/>
          </a:ln>
        </p:spPr>
        <p:txBody>
          <a:bodyPr spcFirstLastPara="1" wrap="square" lIns="90000" tIns="90000" rIns="90000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1" name="Google Shape;301;p42"/>
          <p:cNvSpPr txBox="1"/>
          <p:nvPr/>
        </p:nvSpPr>
        <p:spPr>
          <a:xfrm>
            <a:off x="6821552" y="1875808"/>
            <a:ext cx="868500" cy="868500"/>
          </a:xfrm>
          <a:prstGeom prst="rect">
            <a:avLst/>
          </a:prstGeom>
          <a:solidFill>
            <a:srgbClr val="5C75EA"/>
          </a:solidFill>
          <a:ln>
            <a:noFill/>
          </a:ln>
        </p:spPr>
        <p:txBody>
          <a:bodyPr spcFirstLastPara="1" wrap="square" lIns="90000" tIns="90000" rIns="90000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2" name="Google Shape;302;p42"/>
          <p:cNvSpPr txBox="1"/>
          <p:nvPr/>
        </p:nvSpPr>
        <p:spPr>
          <a:xfrm>
            <a:off x="4012635" y="1875808"/>
            <a:ext cx="868500" cy="868500"/>
          </a:xfrm>
          <a:prstGeom prst="rect">
            <a:avLst/>
          </a:prstGeom>
          <a:solidFill>
            <a:srgbClr val="00B7A1"/>
          </a:solidFill>
          <a:ln>
            <a:noFill/>
          </a:ln>
        </p:spPr>
        <p:txBody>
          <a:bodyPr spcFirstLastPara="1" wrap="square" lIns="90000" tIns="90000" rIns="90000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D1D1D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3CEA02-0A47-774D-884E-A448AA1E887E}"/>
              </a:ext>
            </a:extLst>
          </p:cNvPr>
          <p:cNvSpPr txBox="1"/>
          <p:nvPr/>
        </p:nvSpPr>
        <p:spPr>
          <a:xfrm>
            <a:off x="1716030" y="211008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82A6C8-898E-014C-99E6-70CB9465AAE6}"/>
              </a:ext>
            </a:extLst>
          </p:cNvPr>
          <p:cNvSpPr txBox="1"/>
          <p:nvPr/>
        </p:nvSpPr>
        <p:spPr>
          <a:xfrm>
            <a:off x="4268791" y="207922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E90E6C-CE0B-B340-A1B9-6031CC5D8E8B}"/>
              </a:ext>
            </a:extLst>
          </p:cNvPr>
          <p:cNvSpPr txBox="1"/>
          <p:nvPr/>
        </p:nvSpPr>
        <p:spPr>
          <a:xfrm>
            <a:off x="7018638" y="207922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/>
              <a:t>3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B1068-5EAE-D943-A7DE-969766587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ABB12D-7DE0-504B-8ED0-A2F9FAC1CA3B}"/>
              </a:ext>
            </a:extLst>
          </p:cNvPr>
          <p:cNvSpPr txBox="1"/>
          <p:nvPr/>
        </p:nvSpPr>
        <p:spPr>
          <a:xfrm>
            <a:off x="720000" y="1408176"/>
            <a:ext cx="837601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000" b="1" dirty="0" err="1"/>
              <a:t>Lipinski</a:t>
            </a:r>
            <a:r>
              <a:rPr lang="es-ES_tradnl" sz="1000" b="1" dirty="0"/>
              <a:t> descriptores </a:t>
            </a:r>
            <a:r>
              <a:rPr lang="es-ES_tradnl" sz="1000" dirty="0">
                <a:hlinkClick r:id="rId2"/>
              </a:rPr>
              <a:t>https://codeocean.com/capsule/8848590/tree/v1</a:t>
            </a:r>
            <a:endParaRPr lang="es-ES_tradnl" sz="1000" dirty="0"/>
          </a:p>
          <a:p>
            <a:endParaRPr lang="es-ES_tradnl" sz="1000" dirty="0"/>
          </a:p>
          <a:p>
            <a:r>
              <a:rPr lang="es-ES_tradnl" sz="1000" b="1" dirty="0" err="1"/>
              <a:t>PaDELsoftware</a:t>
            </a:r>
            <a:r>
              <a:rPr lang="es-ES_tradnl" sz="1000" b="1" dirty="0"/>
              <a:t> descarga </a:t>
            </a:r>
            <a:r>
              <a:rPr lang="es-ES_tradnl" sz="1000" dirty="0">
                <a:hlinkClick r:id="rId3"/>
              </a:rPr>
              <a:t>https://github.com/dataprofessor</a:t>
            </a:r>
            <a:endParaRPr lang="es-ES_tradnl" sz="1000" dirty="0"/>
          </a:p>
          <a:p>
            <a:endParaRPr lang="es-ES_tradnl" sz="1000" dirty="0"/>
          </a:p>
          <a:p>
            <a:r>
              <a:rPr lang="es-ES_tradnl" sz="1000" b="1" dirty="0" err="1"/>
              <a:t>PaDELweb</a:t>
            </a:r>
            <a:r>
              <a:rPr lang="es-ES_tradnl" sz="1000" b="1" dirty="0"/>
              <a:t> </a:t>
            </a:r>
            <a:r>
              <a:rPr lang="es-ES_tradnl" sz="1000" dirty="0">
                <a:hlinkClick r:id="rId4"/>
              </a:rPr>
              <a:t>https://www.yapcwsoft.com/dd/padeldescriptor/</a:t>
            </a:r>
            <a:endParaRPr lang="es-ES_tradnl" sz="1000" dirty="0"/>
          </a:p>
          <a:p>
            <a:endParaRPr lang="es-ES_tradnl" sz="1000" dirty="0"/>
          </a:p>
          <a:p>
            <a:r>
              <a:rPr lang="en-ES" sz="1000" b="1" dirty="0"/>
              <a:t>Mann-Whitney U Test </a:t>
            </a:r>
            <a:r>
              <a:rPr lang="es-ES_tradnl" sz="1000" dirty="0">
                <a:hlinkClick r:id="rId5"/>
              </a:rPr>
              <a:t>https://machinelearningmastery.com/nonparametric-statistical-significance-tests-in-python/</a:t>
            </a:r>
            <a:endParaRPr lang="es-ES_tradnl" sz="1000" dirty="0"/>
          </a:p>
          <a:p>
            <a:endParaRPr lang="es-ES_tradnl" sz="1000" dirty="0"/>
          </a:p>
          <a:p>
            <a:r>
              <a:rPr lang="es-ES_tradnl" sz="1000" b="1" dirty="0" err="1"/>
              <a:t>LazyPredic</a:t>
            </a:r>
            <a:r>
              <a:rPr lang="es-ES_tradnl" sz="1000" dirty="0" err="1"/>
              <a:t>t</a:t>
            </a:r>
            <a:r>
              <a:rPr lang="es-ES_tradnl" sz="1000" dirty="0"/>
              <a:t> </a:t>
            </a:r>
            <a:r>
              <a:rPr lang="es-ES_tradnl" sz="1000" dirty="0">
                <a:hlinkClick r:id="rId6"/>
              </a:rPr>
              <a:t>https://towardsdatascience.com/lazy-predict-fit-and-evaluate-all-the-models-from-scikit-learn-with-a-single-line-of-code-7fe510c7281</a:t>
            </a:r>
            <a:endParaRPr lang="es-ES_tradnl" sz="1000" dirty="0"/>
          </a:p>
          <a:p>
            <a:endParaRPr lang="es-ES_tradnl" sz="1000" dirty="0"/>
          </a:p>
          <a:p>
            <a:r>
              <a:rPr lang="es-ES_tradnl" sz="1000" b="1" dirty="0" err="1"/>
              <a:t>Computational</a:t>
            </a:r>
            <a:r>
              <a:rPr lang="es-ES_tradnl" sz="1000" b="1" dirty="0"/>
              <a:t> </a:t>
            </a:r>
            <a:r>
              <a:rPr lang="es-ES_tradnl" sz="1000" b="1" dirty="0" err="1"/>
              <a:t>Drug</a:t>
            </a:r>
            <a:r>
              <a:rPr lang="es-ES_tradnl" sz="1000" b="1" dirty="0"/>
              <a:t> Discovery </a:t>
            </a:r>
            <a:r>
              <a:rPr lang="es-ES_tradnl" sz="1000" dirty="0"/>
              <a:t>https://</a:t>
            </a:r>
            <a:r>
              <a:rPr lang="es-ES_tradnl" sz="1000" dirty="0" err="1"/>
              <a:t>www.ncbi.nlm.nih.gov</a:t>
            </a:r>
            <a:r>
              <a:rPr lang="es-ES_tradnl" sz="1000" dirty="0"/>
              <a:t>/</a:t>
            </a:r>
            <a:r>
              <a:rPr lang="es-ES_tradnl" sz="1000" dirty="0" err="1"/>
              <a:t>pmc</a:t>
            </a:r>
            <a:r>
              <a:rPr lang="es-ES_tradnl" sz="1000" dirty="0"/>
              <a:t>/</a:t>
            </a:r>
            <a:r>
              <a:rPr lang="es-ES_tradnl" sz="1000" dirty="0" err="1"/>
              <a:t>articles</a:t>
            </a:r>
            <a:r>
              <a:rPr lang="es-ES_tradnl" sz="1000" dirty="0"/>
              <a:t>/PMC3880464/</a:t>
            </a:r>
          </a:p>
        </p:txBody>
      </p:sp>
    </p:spTree>
    <p:extLst>
      <p:ext uri="{BB962C8B-B14F-4D97-AF65-F5344CB8AC3E}">
        <p14:creationId xmlns:p14="http://schemas.microsoft.com/office/powerpoint/2010/main" val="40524670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>
            <a:spLocks noGrp="1"/>
          </p:cNvSpPr>
          <p:nvPr>
            <p:ph type="ctrTitle"/>
          </p:nvPr>
        </p:nvSpPr>
        <p:spPr>
          <a:xfrm>
            <a:off x="677965" y="587131"/>
            <a:ext cx="7704000" cy="169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3600" b="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GRACIAS!</a:t>
            </a:r>
          </a:p>
        </p:txBody>
      </p:sp>
      <p:cxnSp>
        <p:nvCxnSpPr>
          <p:cNvPr id="186" name="Google Shape;186;p33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33"/>
          <p:cNvCxnSpPr/>
          <p:nvPr/>
        </p:nvCxnSpPr>
        <p:spPr>
          <a:xfrm>
            <a:off x="719950" y="2204967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33"/>
          <p:cNvSpPr/>
          <p:nvPr/>
        </p:nvSpPr>
        <p:spPr>
          <a:xfrm>
            <a:off x="719975" y="538673"/>
            <a:ext cx="868500" cy="86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9" name="Google Shape;189;p33"/>
          <p:cNvSpPr/>
          <p:nvPr/>
        </p:nvSpPr>
        <p:spPr>
          <a:xfrm>
            <a:off x="1715250" y="538673"/>
            <a:ext cx="868500" cy="86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88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Br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0" name="Google Shape;190;p33"/>
          <p:cNvSpPr/>
          <p:nvPr/>
        </p:nvSpPr>
        <p:spPr>
          <a:xfrm>
            <a:off x="7555425" y="538673"/>
            <a:ext cx="868500" cy="86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99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EKS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1" name="Google Shape;191;p33"/>
          <p:cNvSpPr/>
          <p:nvPr/>
        </p:nvSpPr>
        <p:spPr>
          <a:xfrm>
            <a:off x="2710525" y="538673"/>
            <a:ext cx="868500" cy="86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22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Id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2" name="Google Shape;192;p33"/>
          <p:cNvSpPr/>
          <p:nvPr/>
        </p:nvSpPr>
        <p:spPr>
          <a:xfrm>
            <a:off x="3705800" y="538673"/>
            <a:ext cx="868500" cy="86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br>
              <a:rPr lang="en" sz="9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9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</a:t>
            </a:r>
            <a:endParaRPr sz="23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172" name="Picture 4" descr="Molecules | Free Full-Text | Identification of Potential Dipeptidyl  Peptidase (DPP)-IV Inhibitors among Moringa oleifera Phytochemicals by  Virtual Screening, Molecular Docking Analysis, ADME/T-Based Prediction, and  In Vitro Analyses | HTML">
            <a:extLst>
              <a:ext uri="{FF2B5EF4-FFF2-40B4-BE49-F238E27FC236}">
                <a16:creationId xmlns:a16="http://schemas.microsoft.com/office/drawing/2014/main" id="{F9DABE44-97D9-8045-A5F6-D1758C078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16"/>
          <a:stretch/>
        </p:blipFill>
        <p:spPr bwMode="auto">
          <a:xfrm>
            <a:off x="795996" y="2431317"/>
            <a:ext cx="3286905" cy="175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4">
            <a:extLst>
              <a:ext uri="{FF2B5EF4-FFF2-40B4-BE49-F238E27FC236}">
                <a16:creationId xmlns:a16="http://schemas.microsoft.com/office/drawing/2014/main" id="{C3583B4E-23B7-C540-9AE9-7EEE035D8DB8}"/>
              </a:ext>
            </a:extLst>
          </p:cNvPr>
          <p:cNvSpPr txBox="1">
            <a:spLocks/>
          </p:cNvSpPr>
          <p:nvPr/>
        </p:nvSpPr>
        <p:spPr>
          <a:xfrm>
            <a:off x="5362386" y="2439689"/>
            <a:ext cx="2336400" cy="255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800" dirty="0"/>
              <a:t>KVALEM</a:t>
            </a:r>
            <a:r>
              <a:rPr lang="es-ES_tradnl" dirty="0"/>
              <a:t>	</a:t>
            </a:r>
          </a:p>
        </p:txBody>
      </p:sp>
      <p:grpSp>
        <p:nvGrpSpPr>
          <p:cNvPr id="13" name="Google Shape;4884;p70">
            <a:extLst>
              <a:ext uri="{FF2B5EF4-FFF2-40B4-BE49-F238E27FC236}">
                <a16:creationId xmlns:a16="http://schemas.microsoft.com/office/drawing/2014/main" id="{1F42B36D-055F-2948-8DAE-32830ACB1A80}"/>
              </a:ext>
            </a:extLst>
          </p:cNvPr>
          <p:cNvGrpSpPr/>
          <p:nvPr/>
        </p:nvGrpSpPr>
        <p:grpSpPr>
          <a:xfrm>
            <a:off x="4698924" y="2841073"/>
            <a:ext cx="382975" cy="357800"/>
            <a:chOff x="2503925" y="1503150"/>
            <a:chExt cx="382975" cy="357800"/>
          </a:xfrm>
        </p:grpSpPr>
        <p:sp>
          <p:nvSpPr>
            <p:cNvPr id="14" name="Google Shape;4885;p70">
              <a:extLst>
                <a:ext uri="{FF2B5EF4-FFF2-40B4-BE49-F238E27FC236}">
                  <a16:creationId xmlns:a16="http://schemas.microsoft.com/office/drawing/2014/main" id="{1B525DD2-3D26-0840-B9E1-782EEB79EAEF}"/>
                </a:ext>
              </a:extLst>
            </p:cNvPr>
            <p:cNvSpPr/>
            <p:nvPr/>
          </p:nvSpPr>
          <p:spPr>
            <a:xfrm>
              <a:off x="2592000" y="1676475"/>
              <a:ext cx="232000" cy="141725"/>
            </a:xfrm>
            <a:custGeom>
              <a:avLst/>
              <a:gdLst/>
              <a:ahLst/>
              <a:cxnLst/>
              <a:rect l="l" t="t" r="r" b="b"/>
              <a:pathLst>
                <a:path w="9280" h="5669" extrusionOk="0">
                  <a:moveTo>
                    <a:pt x="2636" y="848"/>
                  </a:moveTo>
                  <a:cubicBezTo>
                    <a:pt x="3190" y="848"/>
                    <a:pt x="3807" y="987"/>
                    <a:pt x="4413" y="1401"/>
                  </a:cubicBezTo>
                  <a:cubicBezTo>
                    <a:pt x="5029" y="1820"/>
                    <a:pt x="5761" y="1959"/>
                    <a:pt x="6459" y="1959"/>
                  </a:cubicBezTo>
                  <a:cubicBezTo>
                    <a:pt x="7207" y="1959"/>
                    <a:pt x="7917" y="1799"/>
                    <a:pt x="8401" y="1657"/>
                  </a:cubicBezTo>
                  <a:lnTo>
                    <a:pt x="8401" y="1657"/>
                  </a:lnTo>
                  <a:cubicBezTo>
                    <a:pt x="8109" y="3462"/>
                    <a:pt x="6540" y="4847"/>
                    <a:pt x="4654" y="4847"/>
                  </a:cubicBezTo>
                  <a:cubicBezTo>
                    <a:pt x="2639" y="4847"/>
                    <a:pt x="987" y="3273"/>
                    <a:pt x="865" y="1293"/>
                  </a:cubicBezTo>
                  <a:cubicBezTo>
                    <a:pt x="1181" y="1131"/>
                    <a:pt x="1844" y="848"/>
                    <a:pt x="2636" y="848"/>
                  </a:cubicBezTo>
                  <a:close/>
                  <a:moveTo>
                    <a:pt x="2622" y="1"/>
                  </a:moveTo>
                  <a:cubicBezTo>
                    <a:pt x="2308" y="1"/>
                    <a:pt x="1987" y="36"/>
                    <a:pt x="1662" y="108"/>
                  </a:cubicBezTo>
                  <a:cubicBezTo>
                    <a:pt x="803" y="302"/>
                    <a:pt x="215" y="680"/>
                    <a:pt x="190" y="701"/>
                  </a:cubicBezTo>
                  <a:lnTo>
                    <a:pt x="1" y="823"/>
                  </a:lnTo>
                  <a:lnTo>
                    <a:pt x="1" y="1053"/>
                  </a:lnTo>
                  <a:cubicBezTo>
                    <a:pt x="128" y="4130"/>
                    <a:pt x="2383" y="5668"/>
                    <a:pt x="4639" y="5668"/>
                  </a:cubicBezTo>
                  <a:cubicBezTo>
                    <a:pt x="6895" y="5668"/>
                    <a:pt x="9152" y="4129"/>
                    <a:pt x="9280" y="1053"/>
                  </a:cubicBezTo>
                  <a:lnTo>
                    <a:pt x="9280" y="415"/>
                  </a:lnTo>
                  <a:lnTo>
                    <a:pt x="8692" y="660"/>
                  </a:lnTo>
                  <a:cubicBezTo>
                    <a:pt x="8679" y="667"/>
                    <a:pt x="7584" y="1117"/>
                    <a:pt x="6445" y="1117"/>
                  </a:cubicBezTo>
                  <a:cubicBezTo>
                    <a:pt x="5894" y="1117"/>
                    <a:pt x="5333" y="1012"/>
                    <a:pt x="4878" y="701"/>
                  </a:cubicBezTo>
                  <a:cubicBezTo>
                    <a:pt x="4197" y="237"/>
                    <a:pt x="3431" y="1"/>
                    <a:pt x="2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886;p70">
              <a:extLst>
                <a:ext uri="{FF2B5EF4-FFF2-40B4-BE49-F238E27FC236}">
                  <a16:creationId xmlns:a16="http://schemas.microsoft.com/office/drawing/2014/main" id="{F1AAA30D-1F42-B648-B07D-72D1EFAA682D}"/>
                </a:ext>
              </a:extLst>
            </p:cNvPr>
            <p:cNvSpPr/>
            <p:nvPr/>
          </p:nvSpPr>
          <p:spPr>
            <a:xfrm>
              <a:off x="2503925" y="1503150"/>
              <a:ext cx="382975" cy="357800"/>
            </a:xfrm>
            <a:custGeom>
              <a:avLst/>
              <a:gdLst/>
              <a:ahLst/>
              <a:cxnLst/>
              <a:rect l="l" t="t" r="r" b="b"/>
              <a:pathLst>
                <a:path w="15319" h="14312" extrusionOk="0">
                  <a:moveTo>
                    <a:pt x="3651" y="1713"/>
                  </a:moveTo>
                  <a:lnTo>
                    <a:pt x="5262" y="3329"/>
                  </a:lnTo>
                  <a:cubicBezTo>
                    <a:pt x="6120" y="2791"/>
                    <a:pt x="7149" y="2508"/>
                    <a:pt x="8189" y="2508"/>
                  </a:cubicBezTo>
                  <a:cubicBezTo>
                    <a:pt x="9128" y="2508"/>
                    <a:pt x="10075" y="2739"/>
                    <a:pt x="10912" y="3221"/>
                  </a:cubicBezTo>
                  <a:lnTo>
                    <a:pt x="12323" y="1805"/>
                  </a:lnTo>
                  <a:lnTo>
                    <a:pt x="13519" y="3001"/>
                  </a:lnTo>
                  <a:lnTo>
                    <a:pt x="12236" y="4280"/>
                  </a:lnTo>
                  <a:cubicBezTo>
                    <a:pt x="15140" y="7383"/>
                    <a:pt x="13437" y="13314"/>
                    <a:pt x="8177" y="13467"/>
                  </a:cubicBezTo>
                  <a:cubicBezTo>
                    <a:pt x="2747" y="13278"/>
                    <a:pt x="1202" y="7164"/>
                    <a:pt x="4260" y="4127"/>
                  </a:cubicBezTo>
                  <a:lnTo>
                    <a:pt x="2752" y="2617"/>
                  </a:lnTo>
                  <a:lnTo>
                    <a:pt x="3651" y="1713"/>
                  </a:lnTo>
                  <a:close/>
                  <a:moveTo>
                    <a:pt x="4173" y="0"/>
                  </a:moveTo>
                  <a:cubicBezTo>
                    <a:pt x="3722" y="455"/>
                    <a:pt x="1489" y="2685"/>
                    <a:pt x="1034" y="3139"/>
                  </a:cubicBezTo>
                  <a:lnTo>
                    <a:pt x="1632" y="3733"/>
                  </a:lnTo>
                  <a:lnTo>
                    <a:pt x="2153" y="3211"/>
                  </a:lnTo>
                  <a:lnTo>
                    <a:pt x="3120" y="4182"/>
                  </a:lnTo>
                  <a:cubicBezTo>
                    <a:pt x="1" y="8323"/>
                    <a:pt x="2956" y="14311"/>
                    <a:pt x="8177" y="14311"/>
                  </a:cubicBezTo>
                  <a:cubicBezTo>
                    <a:pt x="11674" y="14311"/>
                    <a:pt x="14501" y="11483"/>
                    <a:pt x="14501" y="7986"/>
                  </a:cubicBezTo>
                  <a:cubicBezTo>
                    <a:pt x="14501" y="6667"/>
                    <a:pt x="14107" y="5420"/>
                    <a:pt x="13355" y="4351"/>
                  </a:cubicBezTo>
                  <a:lnTo>
                    <a:pt x="14112" y="3594"/>
                  </a:lnTo>
                  <a:lnTo>
                    <a:pt x="14721" y="4203"/>
                  </a:lnTo>
                  <a:lnTo>
                    <a:pt x="15318" y="3605"/>
                  </a:lnTo>
                  <a:cubicBezTo>
                    <a:pt x="15120" y="3405"/>
                    <a:pt x="11924" y="215"/>
                    <a:pt x="11719" y="5"/>
                  </a:cubicBezTo>
                  <a:lnTo>
                    <a:pt x="11122" y="604"/>
                  </a:lnTo>
                  <a:lnTo>
                    <a:pt x="11729" y="1212"/>
                  </a:lnTo>
                  <a:lnTo>
                    <a:pt x="10738" y="2199"/>
                  </a:lnTo>
                  <a:cubicBezTo>
                    <a:pt x="9941" y="1838"/>
                    <a:pt x="9063" y="1659"/>
                    <a:pt x="8184" y="1659"/>
                  </a:cubicBezTo>
                  <a:cubicBezTo>
                    <a:pt x="7230" y="1659"/>
                    <a:pt x="6275" y="1870"/>
                    <a:pt x="5421" y="2291"/>
                  </a:cubicBezTo>
                  <a:lnTo>
                    <a:pt x="4250" y="1120"/>
                  </a:lnTo>
                  <a:lnTo>
                    <a:pt x="4772" y="599"/>
                  </a:lnTo>
                  <a:lnTo>
                    <a:pt x="4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887;p70">
              <a:extLst>
                <a:ext uri="{FF2B5EF4-FFF2-40B4-BE49-F238E27FC236}">
                  <a16:creationId xmlns:a16="http://schemas.microsoft.com/office/drawing/2014/main" id="{02D637FD-37BD-6B4F-840E-D00F9FA4CBA7}"/>
                </a:ext>
              </a:extLst>
            </p:cNvPr>
            <p:cNvSpPr/>
            <p:nvPr/>
          </p:nvSpPr>
          <p:spPr>
            <a:xfrm>
              <a:off x="2708325" y="1607975"/>
              <a:ext cx="63275" cy="63150"/>
            </a:xfrm>
            <a:custGeom>
              <a:avLst/>
              <a:gdLst/>
              <a:ahLst/>
              <a:cxnLst/>
              <a:rect l="l" t="t" r="r" b="b"/>
              <a:pathLst>
                <a:path w="2531" h="2526" extrusionOk="0">
                  <a:moveTo>
                    <a:pt x="1263" y="838"/>
                  </a:moveTo>
                  <a:cubicBezTo>
                    <a:pt x="1498" y="838"/>
                    <a:pt x="1688" y="1027"/>
                    <a:pt x="1688" y="1263"/>
                  </a:cubicBezTo>
                  <a:cubicBezTo>
                    <a:pt x="1675" y="1541"/>
                    <a:pt x="1469" y="1680"/>
                    <a:pt x="1264" y="1680"/>
                  </a:cubicBezTo>
                  <a:cubicBezTo>
                    <a:pt x="1059" y="1680"/>
                    <a:pt x="854" y="1541"/>
                    <a:pt x="844" y="1263"/>
                  </a:cubicBezTo>
                  <a:cubicBezTo>
                    <a:pt x="844" y="1027"/>
                    <a:pt x="1033" y="838"/>
                    <a:pt x="1263" y="838"/>
                  </a:cubicBezTo>
                  <a:close/>
                  <a:moveTo>
                    <a:pt x="1264" y="1"/>
                  </a:moveTo>
                  <a:cubicBezTo>
                    <a:pt x="649" y="1"/>
                    <a:pt x="34" y="421"/>
                    <a:pt x="1" y="1263"/>
                  </a:cubicBezTo>
                  <a:cubicBezTo>
                    <a:pt x="1" y="1958"/>
                    <a:pt x="568" y="2525"/>
                    <a:pt x="1263" y="2525"/>
                  </a:cubicBezTo>
                  <a:cubicBezTo>
                    <a:pt x="1964" y="2525"/>
                    <a:pt x="2531" y="1958"/>
                    <a:pt x="2531" y="1263"/>
                  </a:cubicBezTo>
                  <a:cubicBezTo>
                    <a:pt x="2495" y="421"/>
                    <a:pt x="1879" y="1"/>
                    <a:pt x="1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88;p70">
              <a:extLst>
                <a:ext uri="{FF2B5EF4-FFF2-40B4-BE49-F238E27FC236}">
                  <a16:creationId xmlns:a16="http://schemas.microsoft.com/office/drawing/2014/main" id="{2CBD333E-6D3F-EA4F-8424-061E24FD1548}"/>
                </a:ext>
              </a:extLst>
            </p:cNvPr>
            <p:cNvSpPr/>
            <p:nvPr/>
          </p:nvSpPr>
          <p:spPr>
            <a:xfrm>
              <a:off x="2655525" y="1723900"/>
              <a:ext cx="21000" cy="20975"/>
            </a:xfrm>
            <a:custGeom>
              <a:avLst/>
              <a:gdLst/>
              <a:ahLst/>
              <a:cxnLst/>
              <a:rect l="l" t="t" r="r" b="b"/>
              <a:pathLst>
                <a:path w="840" h="839" extrusionOk="0">
                  <a:moveTo>
                    <a:pt x="1" y="0"/>
                  </a:moveTo>
                  <a:lnTo>
                    <a:pt x="1" y="838"/>
                  </a:lnTo>
                  <a:lnTo>
                    <a:pt x="839" y="838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889;p70">
              <a:extLst>
                <a:ext uri="{FF2B5EF4-FFF2-40B4-BE49-F238E27FC236}">
                  <a16:creationId xmlns:a16="http://schemas.microsoft.com/office/drawing/2014/main" id="{C4B5D4EC-E2B4-BF41-8D85-77FD983BC6E2}"/>
                </a:ext>
              </a:extLst>
            </p:cNvPr>
            <p:cNvSpPr/>
            <p:nvPr/>
          </p:nvSpPr>
          <p:spPr>
            <a:xfrm>
              <a:off x="2719200" y="1744850"/>
              <a:ext cx="20975" cy="21000"/>
            </a:xfrm>
            <a:custGeom>
              <a:avLst/>
              <a:gdLst/>
              <a:ahLst/>
              <a:cxnLst/>
              <a:rect l="l" t="t" r="r" b="b"/>
              <a:pathLst>
                <a:path w="839" h="840" extrusionOk="0">
                  <a:moveTo>
                    <a:pt x="0" y="0"/>
                  </a:moveTo>
                  <a:lnTo>
                    <a:pt x="0" y="839"/>
                  </a:lnTo>
                  <a:lnTo>
                    <a:pt x="838" y="839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4879;p70">
            <a:extLst>
              <a:ext uri="{FF2B5EF4-FFF2-40B4-BE49-F238E27FC236}">
                <a16:creationId xmlns:a16="http://schemas.microsoft.com/office/drawing/2014/main" id="{B83DA625-AA84-4642-8125-34F84F294147}"/>
              </a:ext>
            </a:extLst>
          </p:cNvPr>
          <p:cNvSpPr/>
          <p:nvPr/>
        </p:nvSpPr>
        <p:spPr>
          <a:xfrm>
            <a:off x="5642753" y="2882344"/>
            <a:ext cx="358050" cy="357900"/>
          </a:xfrm>
          <a:custGeom>
            <a:avLst/>
            <a:gdLst/>
            <a:ahLst/>
            <a:cxnLst/>
            <a:rect l="l" t="t" r="r" b="b"/>
            <a:pathLst>
              <a:path w="14322" h="14316" extrusionOk="0">
                <a:moveTo>
                  <a:pt x="7162" y="849"/>
                </a:moveTo>
                <a:cubicBezTo>
                  <a:pt x="7629" y="849"/>
                  <a:pt x="8007" y="1227"/>
                  <a:pt x="8007" y="1692"/>
                </a:cubicBezTo>
                <a:cubicBezTo>
                  <a:pt x="7981" y="2249"/>
                  <a:pt x="7570" y="2528"/>
                  <a:pt x="7161" y="2528"/>
                </a:cubicBezTo>
                <a:cubicBezTo>
                  <a:pt x="6751" y="2528"/>
                  <a:pt x="6342" y="2249"/>
                  <a:pt x="6319" y="1692"/>
                </a:cubicBezTo>
                <a:cubicBezTo>
                  <a:pt x="6319" y="1227"/>
                  <a:pt x="6697" y="849"/>
                  <a:pt x="7162" y="849"/>
                </a:cubicBezTo>
                <a:close/>
                <a:moveTo>
                  <a:pt x="12634" y="3794"/>
                </a:moveTo>
                <a:cubicBezTo>
                  <a:pt x="13099" y="3794"/>
                  <a:pt x="13477" y="4172"/>
                  <a:pt x="13477" y="4637"/>
                </a:cubicBezTo>
                <a:cubicBezTo>
                  <a:pt x="13454" y="5194"/>
                  <a:pt x="13044" y="5473"/>
                  <a:pt x="12634" y="5473"/>
                </a:cubicBezTo>
                <a:cubicBezTo>
                  <a:pt x="12224" y="5473"/>
                  <a:pt x="11813" y="5194"/>
                  <a:pt x="11790" y="4637"/>
                </a:cubicBezTo>
                <a:cubicBezTo>
                  <a:pt x="11790" y="4172"/>
                  <a:pt x="12169" y="3794"/>
                  <a:pt x="12634" y="3794"/>
                </a:cubicBezTo>
                <a:close/>
                <a:moveTo>
                  <a:pt x="1692" y="3794"/>
                </a:moveTo>
                <a:cubicBezTo>
                  <a:pt x="2806" y="3840"/>
                  <a:pt x="2806" y="5435"/>
                  <a:pt x="1692" y="5482"/>
                </a:cubicBezTo>
                <a:cubicBezTo>
                  <a:pt x="1227" y="5482"/>
                  <a:pt x="849" y="5102"/>
                  <a:pt x="849" y="4637"/>
                </a:cubicBezTo>
                <a:cubicBezTo>
                  <a:pt x="849" y="4172"/>
                  <a:pt x="1227" y="3794"/>
                  <a:pt x="1692" y="3794"/>
                </a:cubicBezTo>
                <a:close/>
                <a:moveTo>
                  <a:pt x="5788" y="2659"/>
                </a:moveTo>
                <a:cubicBezTo>
                  <a:pt x="6018" y="2981"/>
                  <a:pt x="6350" y="3221"/>
                  <a:pt x="6744" y="3323"/>
                </a:cubicBezTo>
                <a:lnTo>
                  <a:pt x="6744" y="5532"/>
                </a:lnTo>
                <a:cubicBezTo>
                  <a:pt x="6340" y="5635"/>
                  <a:pt x="5992" y="5890"/>
                  <a:pt x="5767" y="6228"/>
                </a:cubicBezTo>
                <a:lnTo>
                  <a:pt x="3292" y="5164"/>
                </a:lnTo>
                <a:cubicBezTo>
                  <a:pt x="3405" y="4816"/>
                  <a:pt x="3405" y="4439"/>
                  <a:pt x="3287" y="4090"/>
                </a:cubicBezTo>
                <a:lnTo>
                  <a:pt x="5788" y="2659"/>
                </a:lnTo>
                <a:close/>
                <a:moveTo>
                  <a:pt x="8533" y="2659"/>
                </a:moveTo>
                <a:lnTo>
                  <a:pt x="11039" y="4090"/>
                </a:lnTo>
                <a:cubicBezTo>
                  <a:pt x="10921" y="4439"/>
                  <a:pt x="10916" y="4816"/>
                  <a:pt x="11034" y="5164"/>
                </a:cubicBezTo>
                <a:lnTo>
                  <a:pt x="8559" y="6228"/>
                </a:lnTo>
                <a:cubicBezTo>
                  <a:pt x="8334" y="5890"/>
                  <a:pt x="7986" y="5635"/>
                  <a:pt x="7582" y="5532"/>
                </a:cubicBezTo>
                <a:lnTo>
                  <a:pt x="7582" y="3323"/>
                </a:lnTo>
                <a:cubicBezTo>
                  <a:pt x="7971" y="3221"/>
                  <a:pt x="8309" y="2981"/>
                  <a:pt x="8533" y="2659"/>
                </a:cubicBezTo>
                <a:close/>
                <a:moveTo>
                  <a:pt x="7162" y="6320"/>
                </a:moveTo>
                <a:cubicBezTo>
                  <a:pt x="7629" y="6320"/>
                  <a:pt x="8007" y="6698"/>
                  <a:pt x="8007" y="7163"/>
                </a:cubicBezTo>
                <a:cubicBezTo>
                  <a:pt x="7983" y="7720"/>
                  <a:pt x="7573" y="7999"/>
                  <a:pt x="7163" y="7999"/>
                </a:cubicBezTo>
                <a:cubicBezTo>
                  <a:pt x="6752" y="7999"/>
                  <a:pt x="6342" y="7720"/>
                  <a:pt x="6319" y="7163"/>
                </a:cubicBezTo>
                <a:cubicBezTo>
                  <a:pt x="6319" y="6698"/>
                  <a:pt x="6697" y="6320"/>
                  <a:pt x="7162" y="6320"/>
                </a:cubicBezTo>
                <a:close/>
                <a:moveTo>
                  <a:pt x="2817" y="5880"/>
                </a:moveTo>
                <a:lnTo>
                  <a:pt x="5475" y="7020"/>
                </a:lnTo>
                <a:cubicBezTo>
                  <a:pt x="5470" y="7127"/>
                  <a:pt x="5470" y="7224"/>
                  <a:pt x="5481" y="7332"/>
                </a:cubicBezTo>
                <a:lnTo>
                  <a:pt x="2813" y="8861"/>
                </a:lnTo>
                <a:cubicBezTo>
                  <a:pt x="2612" y="8682"/>
                  <a:pt x="2372" y="8549"/>
                  <a:pt x="2101" y="8477"/>
                </a:cubicBezTo>
                <a:lnTo>
                  <a:pt x="2101" y="6268"/>
                </a:lnTo>
                <a:cubicBezTo>
                  <a:pt x="2372" y="6197"/>
                  <a:pt x="2617" y="6064"/>
                  <a:pt x="2817" y="5880"/>
                </a:cubicBezTo>
                <a:close/>
                <a:moveTo>
                  <a:pt x="11509" y="5880"/>
                </a:moveTo>
                <a:cubicBezTo>
                  <a:pt x="11709" y="6064"/>
                  <a:pt x="11954" y="6197"/>
                  <a:pt x="12219" y="6268"/>
                </a:cubicBezTo>
                <a:lnTo>
                  <a:pt x="12219" y="8477"/>
                </a:lnTo>
                <a:cubicBezTo>
                  <a:pt x="11954" y="8549"/>
                  <a:pt x="11714" y="8682"/>
                  <a:pt x="11514" y="8861"/>
                </a:cubicBezTo>
                <a:lnTo>
                  <a:pt x="8845" y="7332"/>
                </a:lnTo>
                <a:cubicBezTo>
                  <a:pt x="8856" y="7224"/>
                  <a:pt x="8856" y="7127"/>
                  <a:pt x="8850" y="7020"/>
                </a:cubicBezTo>
                <a:lnTo>
                  <a:pt x="11509" y="5880"/>
                </a:lnTo>
                <a:close/>
                <a:moveTo>
                  <a:pt x="1690" y="9272"/>
                </a:moveTo>
                <a:cubicBezTo>
                  <a:pt x="2099" y="9272"/>
                  <a:pt x="2508" y="9551"/>
                  <a:pt x="2530" y="10108"/>
                </a:cubicBezTo>
                <a:cubicBezTo>
                  <a:pt x="2530" y="10574"/>
                  <a:pt x="2157" y="10952"/>
                  <a:pt x="1692" y="10952"/>
                </a:cubicBezTo>
                <a:cubicBezTo>
                  <a:pt x="1227" y="10952"/>
                  <a:pt x="849" y="10574"/>
                  <a:pt x="849" y="10108"/>
                </a:cubicBezTo>
                <a:cubicBezTo>
                  <a:pt x="872" y="9551"/>
                  <a:pt x="1281" y="9272"/>
                  <a:pt x="1690" y="9272"/>
                </a:cubicBezTo>
                <a:close/>
                <a:moveTo>
                  <a:pt x="12634" y="9272"/>
                </a:moveTo>
                <a:cubicBezTo>
                  <a:pt x="13044" y="9272"/>
                  <a:pt x="13454" y="9551"/>
                  <a:pt x="13477" y="10108"/>
                </a:cubicBezTo>
                <a:cubicBezTo>
                  <a:pt x="13477" y="10574"/>
                  <a:pt x="13099" y="10952"/>
                  <a:pt x="12634" y="10952"/>
                </a:cubicBezTo>
                <a:cubicBezTo>
                  <a:pt x="12169" y="10952"/>
                  <a:pt x="11790" y="10574"/>
                  <a:pt x="11790" y="10108"/>
                </a:cubicBezTo>
                <a:cubicBezTo>
                  <a:pt x="11813" y="9551"/>
                  <a:pt x="12224" y="9272"/>
                  <a:pt x="12634" y="9272"/>
                </a:cubicBezTo>
                <a:close/>
                <a:moveTo>
                  <a:pt x="5788" y="8134"/>
                </a:moveTo>
                <a:cubicBezTo>
                  <a:pt x="6018" y="8451"/>
                  <a:pt x="6350" y="8692"/>
                  <a:pt x="6744" y="8795"/>
                </a:cubicBezTo>
                <a:lnTo>
                  <a:pt x="6744" y="11003"/>
                </a:lnTo>
                <a:cubicBezTo>
                  <a:pt x="6232" y="11136"/>
                  <a:pt x="5813" y="11504"/>
                  <a:pt x="5614" y="11985"/>
                </a:cubicBezTo>
                <a:lnTo>
                  <a:pt x="3287" y="10655"/>
                </a:lnTo>
                <a:cubicBezTo>
                  <a:pt x="3405" y="10303"/>
                  <a:pt x="3405" y="9919"/>
                  <a:pt x="3287" y="9562"/>
                </a:cubicBezTo>
                <a:lnTo>
                  <a:pt x="5788" y="8134"/>
                </a:lnTo>
                <a:close/>
                <a:moveTo>
                  <a:pt x="8533" y="8134"/>
                </a:moveTo>
                <a:lnTo>
                  <a:pt x="11039" y="9562"/>
                </a:lnTo>
                <a:cubicBezTo>
                  <a:pt x="10921" y="9919"/>
                  <a:pt x="10916" y="10298"/>
                  <a:pt x="11039" y="10655"/>
                </a:cubicBezTo>
                <a:lnTo>
                  <a:pt x="8712" y="11985"/>
                </a:lnTo>
                <a:cubicBezTo>
                  <a:pt x="8512" y="11504"/>
                  <a:pt x="8094" y="11136"/>
                  <a:pt x="7582" y="11003"/>
                </a:cubicBezTo>
                <a:lnTo>
                  <a:pt x="7582" y="8795"/>
                </a:lnTo>
                <a:cubicBezTo>
                  <a:pt x="7971" y="8692"/>
                  <a:pt x="8309" y="8451"/>
                  <a:pt x="8533" y="8134"/>
                </a:cubicBezTo>
                <a:close/>
                <a:moveTo>
                  <a:pt x="7163" y="11798"/>
                </a:moveTo>
                <a:cubicBezTo>
                  <a:pt x="7573" y="11798"/>
                  <a:pt x="7983" y="12076"/>
                  <a:pt x="8007" y="12634"/>
                </a:cubicBezTo>
                <a:cubicBezTo>
                  <a:pt x="8007" y="13099"/>
                  <a:pt x="7629" y="13477"/>
                  <a:pt x="7162" y="13477"/>
                </a:cubicBezTo>
                <a:cubicBezTo>
                  <a:pt x="6697" y="13477"/>
                  <a:pt x="6319" y="13099"/>
                  <a:pt x="6319" y="12634"/>
                </a:cubicBezTo>
                <a:cubicBezTo>
                  <a:pt x="6342" y="12076"/>
                  <a:pt x="6752" y="11798"/>
                  <a:pt x="7163" y="11798"/>
                </a:cubicBezTo>
                <a:close/>
                <a:moveTo>
                  <a:pt x="7162" y="0"/>
                </a:moveTo>
                <a:cubicBezTo>
                  <a:pt x="6166" y="0"/>
                  <a:pt x="5383" y="864"/>
                  <a:pt x="5486" y="1856"/>
                </a:cubicBezTo>
                <a:lnTo>
                  <a:pt x="2817" y="3384"/>
                </a:lnTo>
                <a:cubicBezTo>
                  <a:pt x="2485" y="3084"/>
                  <a:pt x="2089" y="2949"/>
                  <a:pt x="1701" y="2949"/>
                </a:cubicBezTo>
                <a:cubicBezTo>
                  <a:pt x="832" y="2949"/>
                  <a:pt x="0" y="3624"/>
                  <a:pt x="0" y="4637"/>
                </a:cubicBezTo>
                <a:cubicBezTo>
                  <a:pt x="0" y="5420"/>
                  <a:pt x="542" y="6079"/>
                  <a:pt x="1263" y="6268"/>
                </a:cubicBezTo>
                <a:lnTo>
                  <a:pt x="1263" y="8477"/>
                </a:lnTo>
                <a:cubicBezTo>
                  <a:pt x="542" y="8666"/>
                  <a:pt x="0" y="9326"/>
                  <a:pt x="0" y="10114"/>
                </a:cubicBezTo>
                <a:cubicBezTo>
                  <a:pt x="0" y="11123"/>
                  <a:pt x="832" y="11796"/>
                  <a:pt x="1700" y="11796"/>
                </a:cubicBezTo>
                <a:cubicBezTo>
                  <a:pt x="2089" y="11796"/>
                  <a:pt x="2485" y="11661"/>
                  <a:pt x="2817" y="11360"/>
                </a:cubicBezTo>
                <a:lnTo>
                  <a:pt x="5496" y="12894"/>
                </a:lnTo>
                <a:cubicBezTo>
                  <a:pt x="5662" y="13842"/>
                  <a:pt x="6412" y="14315"/>
                  <a:pt x="7162" y="14315"/>
                </a:cubicBezTo>
                <a:cubicBezTo>
                  <a:pt x="7912" y="14315"/>
                  <a:pt x="8664" y="13841"/>
                  <a:pt x="8830" y="12894"/>
                </a:cubicBezTo>
                <a:lnTo>
                  <a:pt x="11509" y="11360"/>
                </a:lnTo>
                <a:cubicBezTo>
                  <a:pt x="11841" y="11661"/>
                  <a:pt x="12237" y="11796"/>
                  <a:pt x="12625" y="11796"/>
                </a:cubicBezTo>
                <a:cubicBezTo>
                  <a:pt x="13492" y="11796"/>
                  <a:pt x="14321" y="11123"/>
                  <a:pt x="14321" y="10114"/>
                </a:cubicBezTo>
                <a:cubicBezTo>
                  <a:pt x="14321" y="9326"/>
                  <a:pt x="13784" y="8666"/>
                  <a:pt x="13059" y="8477"/>
                </a:cubicBezTo>
                <a:lnTo>
                  <a:pt x="13059" y="6268"/>
                </a:lnTo>
                <a:cubicBezTo>
                  <a:pt x="13784" y="6079"/>
                  <a:pt x="14321" y="5420"/>
                  <a:pt x="14321" y="4637"/>
                </a:cubicBezTo>
                <a:cubicBezTo>
                  <a:pt x="14321" y="3624"/>
                  <a:pt x="13491" y="2949"/>
                  <a:pt x="12624" y="2949"/>
                </a:cubicBezTo>
                <a:cubicBezTo>
                  <a:pt x="12236" y="2949"/>
                  <a:pt x="11841" y="3084"/>
                  <a:pt x="11509" y="3384"/>
                </a:cubicBezTo>
                <a:lnTo>
                  <a:pt x="8840" y="1856"/>
                </a:lnTo>
                <a:cubicBezTo>
                  <a:pt x="8937" y="869"/>
                  <a:pt x="8160" y="0"/>
                  <a:pt x="71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827;p70">
            <a:extLst>
              <a:ext uri="{FF2B5EF4-FFF2-40B4-BE49-F238E27FC236}">
                <a16:creationId xmlns:a16="http://schemas.microsoft.com/office/drawing/2014/main" id="{7D26F466-0862-7949-BE15-6BBD21EAB429}"/>
              </a:ext>
            </a:extLst>
          </p:cNvPr>
          <p:cNvSpPr/>
          <p:nvPr/>
        </p:nvSpPr>
        <p:spPr>
          <a:xfrm>
            <a:off x="6771437" y="2929716"/>
            <a:ext cx="273825" cy="358050"/>
          </a:xfrm>
          <a:custGeom>
            <a:avLst/>
            <a:gdLst/>
            <a:ahLst/>
            <a:cxnLst/>
            <a:rect l="l" t="t" r="r" b="b"/>
            <a:pathLst>
              <a:path w="10953" h="14322" extrusionOk="0">
                <a:moveTo>
                  <a:pt x="8390" y="1685"/>
                </a:moveTo>
                <a:cubicBezTo>
                  <a:pt x="8329" y="2278"/>
                  <a:pt x="8145" y="2851"/>
                  <a:pt x="7854" y="3361"/>
                </a:cubicBezTo>
                <a:lnTo>
                  <a:pt x="3099" y="3361"/>
                </a:lnTo>
                <a:cubicBezTo>
                  <a:pt x="2802" y="2851"/>
                  <a:pt x="2618" y="2278"/>
                  <a:pt x="2562" y="1685"/>
                </a:cubicBezTo>
                <a:close/>
                <a:moveTo>
                  <a:pt x="7241" y="4226"/>
                </a:moveTo>
                <a:cubicBezTo>
                  <a:pt x="7026" y="4451"/>
                  <a:pt x="6781" y="4656"/>
                  <a:pt x="6509" y="4829"/>
                </a:cubicBezTo>
                <a:lnTo>
                  <a:pt x="5487" y="5494"/>
                </a:lnTo>
                <a:lnTo>
                  <a:pt x="4469" y="4829"/>
                </a:lnTo>
                <a:cubicBezTo>
                  <a:pt x="4199" y="4656"/>
                  <a:pt x="3953" y="4451"/>
                  <a:pt x="3733" y="4226"/>
                </a:cubicBezTo>
                <a:close/>
                <a:moveTo>
                  <a:pt x="9684" y="846"/>
                </a:moveTo>
                <a:cubicBezTo>
                  <a:pt x="9915" y="846"/>
                  <a:pt x="10103" y="1036"/>
                  <a:pt x="10103" y="1270"/>
                </a:cubicBezTo>
                <a:cubicBezTo>
                  <a:pt x="10103" y="3429"/>
                  <a:pt x="9056" y="5432"/>
                  <a:pt x="7286" y="6655"/>
                </a:cubicBezTo>
                <a:cubicBezTo>
                  <a:pt x="7179" y="6588"/>
                  <a:pt x="6346" y="6046"/>
                  <a:pt x="6248" y="5980"/>
                </a:cubicBezTo>
                <a:lnTo>
                  <a:pt x="6954" y="5524"/>
                </a:lnTo>
                <a:cubicBezTo>
                  <a:pt x="8402" y="4583"/>
                  <a:pt x="9265" y="2993"/>
                  <a:pt x="9265" y="1270"/>
                </a:cubicBezTo>
                <a:cubicBezTo>
                  <a:pt x="9265" y="1036"/>
                  <a:pt x="9449" y="846"/>
                  <a:pt x="9684" y="846"/>
                </a:cubicBezTo>
                <a:close/>
                <a:moveTo>
                  <a:pt x="5476" y="8828"/>
                </a:moveTo>
                <a:lnTo>
                  <a:pt x="6493" y="9492"/>
                </a:lnTo>
                <a:cubicBezTo>
                  <a:pt x="6765" y="9666"/>
                  <a:pt x="7010" y="9871"/>
                  <a:pt x="7230" y="10095"/>
                </a:cubicBezTo>
                <a:lnTo>
                  <a:pt x="3723" y="10095"/>
                </a:lnTo>
                <a:cubicBezTo>
                  <a:pt x="3937" y="9871"/>
                  <a:pt x="4183" y="9666"/>
                  <a:pt x="4454" y="9492"/>
                </a:cubicBezTo>
                <a:lnTo>
                  <a:pt x="5476" y="8828"/>
                </a:lnTo>
                <a:close/>
                <a:moveTo>
                  <a:pt x="7854" y="10959"/>
                </a:moveTo>
                <a:cubicBezTo>
                  <a:pt x="8145" y="11471"/>
                  <a:pt x="8329" y="12043"/>
                  <a:pt x="8390" y="12637"/>
                </a:cubicBezTo>
                <a:lnTo>
                  <a:pt x="2562" y="12637"/>
                </a:lnTo>
                <a:cubicBezTo>
                  <a:pt x="2618" y="12043"/>
                  <a:pt x="2802" y="11471"/>
                  <a:pt x="3099" y="10959"/>
                </a:cubicBezTo>
                <a:close/>
                <a:moveTo>
                  <a:pt x="3666" y="7667"/>
                </a:moveTo>
                <a:cubicBezTo>
                  <a:pt x="3774" y="7733"/>
                  <a:pt x="4607" y="8275"/>
                  <a:pt x="4704" y="8337"/>
                </a:cubicBezTo>
                <a:lnTo>
                  <a:pt x="3994" y="8797"/>
                </a:lnTo>
                <a:cubicBezTo>
                  <a:pt x="2552" y="9737"/>
                  <a:pt x="1688" y="11327"/>
                  <a:pt x="1688" y="13050"/>
                </a:cubicBezTo>
                <a:cubicBezTo>
                  <a:pt x="1688" y="13286"/>
                  <a:pt x="1499" y="13475"/>
                  <a:pt x="1269" y="13475"/>
                </a:cubicBezTo>
                <a:cubicBezTo>
                  <a:pt x="1033" y="13475"/>
                  <a:pt x="844" y="13286"/>
                  <a:pt x="844" y="13050"/>
                </a:cubicBezTo>
                <a:cubicBezTo>
                  <a:pt x="844" y="10888"/>
                  <a:pt x="1898" y="8889"/>
                  <a:pt x="3666" y="7667"/>
                </a:cubicBezTo>
                <a:close/>
                <a:moveTo>
                  <a:pt x="1269" y="846"/>
                </a:moveTo>
                <a:cubicBezTo>
                  <a:pt x="1499" y="846"/>
                  <a:pt x="1688" y="1036"/>
                  <a:pt x="1688" y="1270"/>
                </a:cubicBezTo>
                <a:cubicBezTo>
                  <a:pt x="1688" y="2993"/>
                  <a:pt x="2552" y="4583"/>
                  <a:pt x="3994" y="5524"/>
                </a:cubicBezTo>
                <a:lnTo>
                  <a:pt x="4704" y="5980"/>
                </a:lnTo>
                <a:cubicBezTo>
                  <a:pt x="4935" y="6133"/>
                  <a:pt x="6887" y="7401"/>
                  <a:pt x="7118" y="7554"/>
                </a:cubicBezTo>
                <a:cubicBezTo>
                  <a:pt x="8989" y="8766"/>
                  <a:pt x="10103" y="10827"/>
                  <a:pt x="10103" y="13050"/>
                </a:cubicBezTo>
                <a:cubicBezTo>
                  <a:pt x="10103" y="13286"/>
                  <a:pt x="9915" y="13475"/>
                  <a:pt x="9684" y="13475"/>
                </a:cubicBezTo>
                <a:cubicBezTo>
                  <a:pt x="9449" y="13475"/>
                  <a:pt x="9265" y="13286"/>
                  <a:pt x="9265" y="13050"/>
                </a:cubicBezTo>
                <a:cubicBezTo>
                  <a:pt x="9265" y="11327"/>
                  <a:pt x="8402" y="9737"/>
                  <a:pt x="6954" y="8797"/>
                </a:cubicBezTo>
                <a:lnTo>
                  <a:pt x="6248" y="8337"/>
                </a:lnTo>
                <a:cubicBezTo>
                  <a:pt x="6014" y="8188"/>
                  <a:pt x="4060" y="6920"/>
                  <a:pt x="3831" y="6766"/>
                </a:cubicBezTo>
                <a:cubicBezTo>
                  <a:pt x="1959" y="5555"/>
                  <a:pt x="844" y="3495"/>
                  <a:pt x="844" y="1270"/>
                </a:cubicBezTo>
                <a:cubicBezTo>
                  <a:pt x="844" y="1036"/>
                  <a:pt x="1033" y="846"/>
                  <a:pt x="1269" y="846"/>
                </a:cubicBezTo>
                <a:close/>
                <a:moveTo>
                  <a:pt x="1265" y="0"/>
                </a:moveTo>
                <a:cubicBezTo>
                  <a:pt x="1239" y="0"/>
                  <a:pt x="1213" y="1"/>
                  <a:pt x="1186" y="3"/>
                </a:cubicBezTo>
                <a:cubicBezTo>
                  <a:pt x="518" y="43"/>
                  <a:pt x="1" y="616"/>
                  <a:pt x="1" y="1291"/>
                </a:cubicBezTo>
                <a:cubicBezTo>
                  <a:pt x="6" y="3556"/>
                  <a:pt x="1054" y="5739"/>
                  <a:pt x="2925" y="7160"/>
                </a:cubicBezTo>
                <a:cubicBezTo>
                  <a:pt x="1054" y="8582"/>
                  <a:pt x="6" y="10765"/>
                  <a:pt x="1" y="13030"/>
                </a:cubicBezTo>
                <a:cubicBezTo>
                  <a:pt x="1" y="13705"/>
                  <a:pt x="518" y="14277"/>
                  <a:pt x="1186" y="14319"/>
                </a:cubicBezTo>
                <a:cubicBezTo>
                  <a:pt x="1213" y="14320"/>
                  <a:pt x="1239" y="14321"/>
                  <a:pt x="1265" y="14321"/>
                </a:cubicBezTo>
                <a:cubicBezTo>
                  <a:pt x="1814" y="14321"/>
                  <a:pt x="2279" y="13968"/>
                  <a:pt x="2455" y="13475"/>
                </a:cubicBezTo>
                <a:lnTo>
                  <a:pt x="8494" y="13475"/>
                </a:lnTo>
                <a:cubicBezTo>
                  <a:pt x="8670" y="13971"/>
                  <a:pt x="9143" y="14321"/>
                  <a:pt x="9692" y="14321"/>
                </a:cubicBezTo>
                <a:cubicBezTo>
                  <a:pt x="9715" y="14321"/>
                  <a:pt x="9738" y="14320"/>
                  <a:pt x="9761" y="14319"/>
                </a:cubicBezTo>
                <a:cubicBezTo>
                  <a:pt x="10436" y="14277"/>
                  <a:pt x="10953" y="13705"/>
                  <a:pt x="10948" y="13030"/>
                </a:cubicBezTo>
                <a:cubicBezTo>
                  <a:pt x="10948" y="11808"/>
                  <a:pt x="10635" y="10596"/>
                  <a:pt x="10052" y="9522"/>
                </a:cubicBezTo>
                <a:cubicBezTo>
                  <a:pt x="9551" y="8602"/>
                  <a:pt x="8856" y="7794"/>
                  <a:pt x="8022" y="7160"/>
                </a:cubicBezTo>
                <a:cubicBezTo>
                  <a:pt x="8856" y="6527"/>
                  <a:pt x="9551" y="5718"/>
                  <a:pt x="10052" y="4798"/>
                </a:cubicBezTo>
                <a:cubicBezTo>
                  <a:pt x="10635" y="3724"/>
                  <a:pt x="10948" y="2513"/>
                  <a:pt x="10948" y="1291"/>
                </a:cubicBezTo>
                <a:cubicBezTo>
                  <a:pt x="10953" y="616"/>
                  <a:pt x="10436" y="43"/>
                  <a:pt x="9761" y="3"/>
                </a:cubicBezTo>
                <a:cubicBezTo>
                  <a:pt x="9735" y="1"/>
                  <a:pt x="9709" y="0"/>
                  <a:pt x="9683" y="0"/>
                </a:cubicBezTo>
                <a:cubicBezTo>
                  <a:pt x="9138" y="0"/>
                  <a:pt x="8669" y="354"/>
                  <a:pt x="8494" y="846"/>
                </a:cubicBezTo>
                <a:lnTo>
                  <a:pt x="2455" y="846"/>
                </a:lnTo>
                <a:cubicBezTo>
                  <a:pt x="2279" y="354"/>
                  <a:pt x="1814" y="0"/>
                  <a:pt x="12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80F76C-8D9D-DF4C-8252-85E505C84592}"/>
              </a:ext>
            </a:extLst>
          </p:cNvPr>
          <p:cNvSpPr txBox="1"/>
          <p:nvPr/>
        </p:nvSpPr>
        <p:spPr>
          <a:xfrm>
            <a:off x="4529965" y="3414379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hlinkClick r:id="rId4"/>
              </a:rPr>
              <a:t>REPOSITORIO GITHUB</a:t>
            </a:r>
            <a:endParaRPr lang="es-ES_tradnl" dirty="0"/>
          </a:p>
        </p:txBody>
      </p:sp>
      <p:pic>
        <p:nvPicPr>
          <p:cNvPr id="22" name="Picture 2" descr="GitHub Logo | LOGOS de MARCAS">
            <a:extLst>
              <a:ext uri="{FF2B5EF4-FFF2-40B4-BE49-F238E27FC236}">
                <a16:creationId xmlns:a16="http://schemas.microsoft.com/office/drawing/2014/main" id="{F9B8D437-3990-1242-ACEE-A8F1CA9E7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531" y="3478662"/>
            <a:ext cx="761593" cy="428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itle 2">
            <a:extLst>
              <a:ext uri="{FF2B5EF4-FFF2-40B4-BE49-F238E27FC236}">
                <a16:creationId xmlns:a16="http://schemas.microsoft.com/office/drawing/2014/main" id="{426DCE9C-0A4B-474C-BC6A-DF81AAF9F265}"/>
              </a:ext>
            </a:extLst>
          </p:cNvPr>
          <p:cNvSpPr txBox="1">
            <a:spLocks/>
          </p:cNvSpPr>
          <p:nvPr/>
        </p:nvSpPr>
        <p:spPr>
          <a:xfrm>
            <a:off x="4571950" y="2421341"/>
            <a:ext cx="2336400" cy="255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800" dirty="0"/>
              <a:t>ERIKA</a:t>
            </a:r>
            <a:r>
              <a:rPr lang="es-ES_tradnl" dirty="0"/>
              <a:t>	</a:t>
            </a:r>
          </a:p>
        </p:txBody>
      </p:sp>
      <p:sp>
        <p:nvSpPr>
          <p:cNvPr id="24" name="Title 6">
            <a:extLst>
              <a:ext uri="{FF2B5EF4-FFF2-40B4-BE49-F238E27FC236}">
                <a16:creationId xmlns:a16="http://schemas.microsoft.com/office/drawing/2014/main" id="{C22A8C6B-1E97-FF49-899E-6968EE300265}"/>
              </a:ext>
            </a:extLst>
          </p:cNvPr>
          <p:cNvSpPr txBox="1">
            <a:spLocks/>
          </p:cNvSpPr>
          <p:nvPr/>
        </p:nvSpPr>
        <p:spPr>
          <a:xfrm>
            <a:off x="6530586" y="2469727"/>
            <a:ext cx="2336400" cy="255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800" dirty="0"/>
              <a:t>SOTO</a:t>
            </a:r>
          </a:p>
        </p:txBody>
      </p:sp>
    </p:spTree>
    <p:extLst>
      <p:ext uri="{BB962C8B-B14F-4D97-AF65-F5344CB8AC3E}">
        <p14:creationId xmlns:p14="http://schemas.microsoft.com/office/powerpoint/2010/main" val="1699107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ÍNDICE</a:t>
            </a:r>
          </a:p>
        </p:txBody>
      </p:sp>
      <p:sp>
        <p:nvSpPr>
          <p:cNvPr id="219" name="Google Shape;219;p36"/>
          <p:cNvSpPr txBox="1">
            <a:spLocks noGrp="1"/>
          </p:cNvSpPr>
          <p:nvPr>
            <p:ph type="title" idx="2"/>
          </p:nvPr>
        </p:nvSpPr>
        <p:spPr>
          <a:xfrm>
            <a:off x="1724867" y="1750875"/>
            <a:ext cx="3089768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/>
              <a:t>BD CHEMBL</a:t>
            </a:r>
            <a:endParaRPr lang="en-US" sz="1400" dirty="0"/>
          </a:p>
        </p:txBody>
      </p:sp>
      <p:sp>
        <p:nvSpPr>
          <p:cNvPr id="220" name="Google Shape;220;p36"/>
          <p:cNvSpPr txBox="1">
            <a:spLocks noGrp="1"/>
          </p:cNvSpPr>
          <p:nvPr>
            <p:ph type="title" idx="3"/>
          </p:nvPr>
        </p:nvSpPr>
        <p:spPr>
          <a:xfrm>
            <a:off x="719950" y="1742775"/>
            <a:ext cx="868500" cy="868500"/>
          </a:xfrm>
          <a:prstGeom prst="rect">
            <a:avLst/>
          </a:prstGeom>
        </p:spPr>
        <p:txBody>
          <a:bodyPr spcFirstLastPara="1" wrap="square" lIns="90000" tIns="90000" rIns="90000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01.</a:t>
            </a:r>
            <a:endParaRPr sz="2300" dirty="0"/>
          </a:p>
        </p:txBody>
      </p:sp>
      <p:sp>
        <p:nvSpPr>
          <p:cNvPr id="222" name="Google Shape;222;p36"/>
          <p:cNvSpPr txBox="1">
            <a:spLocks noGrp="1"/>
          </p:cNvSpPr>
          <p:nvPr>
            <p:ph type="title" idx="4"/>
          </p:nvPr>
        </p:nvSpPr>
        <p:spPr>
          <a:xfrm>
            <a:off x="4353296" y="1829625"/>
            <a:ext cx="2868869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DESCRIPTORES </a:t>
            </a:r>
            <a:br>
              <a:rPr lang="en-US" sz="1800" dirty="0"/>
            </a:br>
            <a:r>
              <a:rPr lang="en-US" sz="1800" dirty="0"/>
              <a:t>DE LIPINSKI</a:t>
            </a:r>
          </a:p>
        </p:txBody>
      </p:sp>
      <p:sp>
        <p:nvSpPr>
          <p:cNvPr id="223" name="Google Shape;223;p36"/>
          <p:cNvSpPr txBox="1">
            <a:spLocks noGrp="1"/>
          </p:cNvSpPr>
          <p:nvPr>
            <p:ph type="title" idx="5"/>
          </p:nvPr>
        </p:nvSpPr>
        <p:spPr>
          <a:xfrm>
            <a:off x="3322049" y="1742775"/>
            <a:ext cx="868500" cy="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02.</a:t>
            </a:r>
            <a:endParaRPr sz="2300" dirty="0"/>
          </a:p>
        </p:txBody>
      </p:sp>
      <p:sp>
        <p:nvSpPr>
          <p:cNvPr id="225" name="Google Shape;225;p36"/>
          <p:cNvSpPr txBox="1">
            <a:spLocks noGrp="1"/>
          </p:cNvSpPr>
          <p:nvPr>
            <p:ph type="title" idx="7"/>
          </p:nvPr>
        </p:nvSpPr>
        <p:spPr>
          <a:xfrm>
            <a:off x="7066233" y="1758962"/>
            <a:ext cx="2431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PaDEL</a:t>
            </a:r>
            <a:r>
              <a:rPr lang="en" dirty="0"/>
              <a:t> </a:t>
            </a:r>
            <a:br>
              <a:rPr lang="en" dirty="0"/>
            </a:br>
            <a:r>
              <a:rPr lang="en" dirty="0"/>
              <a:t>SOFTWARE</a:t>
            </a:r>
            <a:endParaRPr dirty="0"/>
          </a:p>
        </p:txBody>
      </p:sp>
      <p:sp>
        <p:nvSpPr>
          <p:cNvPr id="226" name="Google Shape;226;p36"/>
          <p:cNvSpPr txBox="1">
            <a:spLocks noGrp="1"/>
          </p:cNvSpPr>
          <p:nvPr>
            <p:ph type="title" idx="8"/>
          </p:nvPr>
        </p:nvSpPr>
        <p:spPr>
          <a:xfrm>
            <a:off x="6113984" y="1750875"/>
            <a:ext cx="868500" cy="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03.</a:t>
            </a:r>
            <a:endParaRPr sz="2300" dirty="0"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 idx="13"/>
          </p:nvPr>
        </p:nvSpPr>
        <p:spPr>
          <a:xfrm>
            <a:off x="3080678" y="3542400"/>
            <a:ext cx="1433696" cy="8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MODELO DE REGRESIÓN RANDOM </a:t>
            </a:r>
            <a:br>
              <a:rPr lang="en-US" sz="1800" dirty="0"/>
            </a:br>
            <a:r>
              <a:rPr lang="en-US" sz="1800" dirty="0"/>
              <a:t>FOREST</a:t>
            </a:r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14"/>
          </p:nvPr>
        </p:nvSpPr>
        <p:spPr>
          <a:xfrm>
            <a:off x="1897714" y="3542400"/>
            <a:ext cx="868500" cy="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ES" dirty="0"/>
            </a:br>
            <a:br>
              <a:rPr lang="en-ES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04. </a:t>
            </a:r>
            <a:endParaRPr sz="2300" dirty="0"/>
          </a:p>
        </p:txBody>
      </p:sp>
      <p:sp>
        <p:nvSpPr>
          <p:cNvPr id="17" name="Google Shape;229;p36">
            <a:extLst>
              <a:ext uri="{FF2B5EF4-FFF2-40B4-BE49-F238E27FC236}">
                <a16:creationId xmlns:a16="http://schemas.microsoft.com/office/drawing/2014/main" id="{B7C0BC24-7DBD-4F45-BD5B-EF2E686B409F}"/>
              </a:ext>
            </a:extLst>
          </p:cNvPr>
          <p:cNvSpPr txBox="1">
            <a:spLocks/>
          </p:cNvSpPr>
          <p:nvPr/>
        </p:nvSpPr>
        <p:spPr>
          <a:xfrm>
            <a:off x="4716802" y="3542400"/>
            <a:ext cx="868500" cy="868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9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 lang="en-ES" dirty="0"/>
          </a:p>
          <a:p>
            <a:endParaRPr lang="en-ES" dirty="0"/>
          </a:p>
          <a:p>
            <a:endParaRPr lang="en-ES" dirty="0"/>
          </a:p>
          <a:p>
            <a:r>
              <a:rPr lang="en-ES" sz="2300" dirty="0"/>
              <a:t>05. </a:t>
            </a:r>
          </a:p>
        </p:txBody>
      </p:sp>
      <p:sp>
        <p:nvSpPr>
          <p:cNvPr id="18" name="Google Shape;228;p36">
            <a:extLst>
              <a:ext uri="{FF2B5EF4-FFF2-40B4-BE49-F238E27FC236}">
                <a16:creationId xmlns:a16="http://schemas.microsoft.com/office/drawing/2014/main" id="{8F5D528A-D8F7-D34B-9C77-92540A43FC66}"/>
              </a:ext>
            </a:extLst>
          </p:cNvPr>
          <p:cNvSpPr txBox="1">
            <a:spLocks/>
          </p:cNvSpPr>
          <p:nvPr/>
        </p:nvSpPr>
        <p:spPr>
          <a:xfrm>
            <a:off x="5787730" y="3544158"/>
            <a:ext cx="1721762" cy="8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1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"/>
              <a:buNone/>
              <a:defRPr sz="2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 dirty="0"/>
              <a:t>MODELOS ML LIBRERIA LAZYPREDICT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>
            <a:spLocks noGrp="1"/>
          </p:cNvSpPr>
          <p:nvPr>
            <p:ph type="title"/>
          </p:nvPr>
        </p:nvSpPr>
        <p:spPr>
          <a:xfrm>
            <a:off x="719950" y="2750424"/>
            <a:ext cx="472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BD CHEMBL</a:t>
            </a:r>
            <a:endParaRPr lang="en-US" sz="4000" dirty="0"/>
          </a:p>
        </p:txBody>
      </p:sp>
      <p:sp>
        <p:nvSpPr>
          <p:cNvPr id="273" name="Google Shape;273;p40"/>
          <p:cNvSpPr txBox="1">
            <a:spLocks noGrp="1"/>
          </p:cNvSpPr>
          <p:nvPr>
            <p:ph type="subTitle" idx="1"/>
          </p:nvPr>
        </p:nvSpPr>
        <p:spPr>
          <a:xfrm>
            <a:off x="719950" y="3592224"/>
            <a:ext cx="8525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Descargar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ChEMBL</a:t>
            </a:r>
            <a:r>
              <a:rPr lang="en-US" dirty="0"/>
              <a:t> BD y pre-</a:t>
            </a:r>
            <a:r>
              <a:rPr lang="en-US" dirty="0" err="1"/>
              <a:t>procesado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bioactividad</a:t>
            </a:r>
            <a:r>
              <a:rPr lang="en-US" dirty="0"/>
              <a:t>. </a:t>
            </a:r>
          </a:p>
          <a:p>
            <a:pPr marL="0" lvl="0" indent="0"/>
            <a:r>
              <a:rPr lang="en-US" dirty="0" err="1"/>
              <a:t>Seleccionar</a:t>
            </a:r>
            <a:r>
              <a:rPr lang="en-US" dirty="0"/>
              <a:t> </a:t>
            </a:r>
            <a:r>
              <a:rPr lang="en-US" dirty="0" err="1"/>
              <a:t>proteina</a:t>
            </a:r>
            <a:r>
              <a:rPr lang="en-US" dirty="0"/>
              <a:t> </a:t>
            </a:r>
            <a:r>
              <a:rPr lang="en-US" dirty="0" err="1"/>
              <a:t>objetivo</a:t>
            </a:r>
            <a:endParaRPr lang="en-US" dirty="0"/>
          </a:p>
        </p:txBody>
      </p:sp>
      <p:sp>
        <p:nvSpPr>
          <p:cNvPr id="274" name="Google Shape;274;p40"/>
          <p:cNvSpPr txBox="1">
            <a:spLocks noGrp="1"/>
          </p:cNvSpPr>
          <p:nvPr>
            <p:ph type="title" idx="2"/>
          </p:nvPr>
        </p:nvSpPr>
        <p:spPr>
          <a:xfrm>
            <a:off x="720000" y="538675"/>
            <a:ext cx="1461600" cy="1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01.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01.</a:t>
            </a:r>
            <a:endParaRPr sz="1700"/>
          </a:p>
        </p:txBody>
      </p:sp>
      <p:cxnSp>
        <p:nvCxnSpPr>
          <p:cNvPr id="275" name="Google Shape;275;p40"/>
          <p:cNvCxnSpPr/>
          <p:nvPr/>
        </p:nvCxnSpPr>
        <p:spPr>
          <a:xfrm>
            <a:off x="719950" y="2326449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40"/>
          <p:cNvCxnSpPr/>
          <p:nvPr/>
        </p:nvCxnSpPr>
        <p:spPr>
          <a:xfrm>
            <a:off x="719950" y="460350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66B0EB-24BD-EA4F-A2C3-2EC6C3CFE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241" y="516107"/>
            <a:ext cx="3567230" cy="158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8D1F52A-09DD-7B48-BC3E-A1578A2A3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157"/>
            <a:ext cx="9144000" cy="405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98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60111-250F-B34D-86C3-EC63948A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846681"/>
            <a:ext cx="7534314" cy="841800"/>
          </a:xfrm>
        </p:spPr>
        <p:txBody>
          <a:bodyPr/>
          <a:lstStyle/>
          <a:p>
            <a:r>
              <a:rPr lang="es-ES_tradnl" dirty="0"/>
              <a:t>ACETYLCHOLINESTERASA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9981E-FA9E-F641-90CA-F3DD66F29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227" y="2215050"/>
            <a:ext cx="4720500" cy="713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_tradnl" sz="2400" dirty="0"/>
              <a:t>ENZIMA PRESENTE EN LOS TEJIDOS NERVIOSOS Y GLÓBULOS ROJOS </a:t>
            </a:r>
          </a:p>
          <a:p>
            <a:pPr marL="114300" indent="0"/>
            <a:endParaRPr lang="es-ES_tradnl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ES_tradnl" sz="2400" dirty="0"/>
              <a:t>DIRECTAMENTE RELACIONADA CON EL ALZHEIMER</a:t>
            </a:r>
          </a:p>
        </p:txBody>
      </p:sp>
      <p:pic>
        <p:nvPicPr>
          <p:cNvPr id="6" name="Picture 4" descr="Acetilcolinesterasa - Wikipedia, la enciclopedia libre">
            <a:extLst>
              <a:ext uri="{FF2B5EF4-FFF2-40B4-BE49-F238E27FC236}">
                <a16:creationId xmlns:a16="http://schemas.microsoft.com/office/drawing/2014/main" id="{197007F4-67A3-5545-8E9A-5A45AC5F5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791" y="2052977"/>
            <a:ext cx="2519023" cy="251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268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9AAC2E34-779D-7E4E-AAAB-B00904202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410"/>
            <a:ext cx="9144000" cy="340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25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CAE16-4670-DE46-89EC-F163466AE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876123"/>
            <a:ext cx="7908845" cy="1895083"/>
          </a:xfrm>
        </p:spPr>
        <p:txBody>
          <a:bodyPr/>
          <a:lstStyle/>
          <a:p>
            <a:r>
              <a:rPr lang="es-ES_tradnl" sz="2400" dirty="0"/>
              <a:t>TRATANDO VALORES NULOS</a:t>
            </a:r>
            <a:br>
              <a:rPr lang="es-ES_tradnl" sz="2400" dirty="0"/>
            </a:br>
            <a:br>
              <a:rPr lang="es-ES_tradnl" sz="2400" dirty="0"/>
            </a:br>
            <a:r>
              <a:rPr lang="es-ES_tradnl" sz="2400" dirty="0"/>
              <a:t>CLASES BIOACTIVIDAD:  ACTIVO/INTERMEDIO/ INACTIVO</a:t>
            </a:r>
            <a:br>
              <a:rPr lang="es-ES_tradnl" sz="2400" dirty="0"/>
            </a:br>
            <a:br>
              <a:rPr lang="es-ES_tradnl" sz="2400" dirty="0"/>
            </a:br>
            <a:r>
              <a:rPr lang="es-ES_tradnl" sz="2400" dirty="0"/>
              <a:t>ELIMINO FILAS REPETIDAS (1 REGISTRO FOR COMPUESTO)</a:t>
            </a:r>
            <a:br>
              <a:rPr lang="es-ES_tradnl" dirty="0"/>
            </a:br>
            <a:endParaRPr lang="es-ES_tradnl" dirty="0"/>
          </a:p>
        </p:txBody>
      </p:sp>
      <p:sp>
        <p:nvSpPr>
          <p:cNvPr id="5" name="Google Shape;274;p40">
            <a:extLst>
              <a:ext uri="{FF2B5EF4-FFF2-40B4-BE49-F238E27FC236}">
                <a16:creationId xmlns:a16="http://schemas.microsoft.com/office/drawing/2014/main" id="{D7FEE2D7-69FF-A14A-A2C6-CBA1F279710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538675"/>
            <a:ext cx="1461600" cy="1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01.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01.</a:t>
            </a:r>
            <a:endParaRPr sz="1700"/>
          </a:p>
        </p:txBody>
      </p:sp>
    </p:spTree>
    <p:extLst>
      <p:ext uri="{BB962C8B-B14F-4D97-AF65-F5344CB8AC3E}">
        <p14:creationId xmlns:p14="http://schemas.microsoft.com/office/powerpoint/2010/main" val="1985015669"/>
      </p:ext>
    </p:extLst>
  </p:cSld>
  <p:clrMapOvr>
    <a:masterClrMapping/>
  </p:clrMapOvr>
</p:sld>
</file>

<file path=ppt/theme/theme1.xml><?xml version="1.0" encoding="utf-8"?>
<a:theme xmlns:a="http://schemas.openxmlformats.org/drawingml/2006/main" name="Chemiestudium an der Universtiät by Slidesgo">
  <a:themeElements>
    <a:clrScheme name="Simple Light">
      <a:dk1>
        <a:srgbClr val="1D1D1D"/>
      </a:dk1>
      <a:lt1>
        <a:srgbClr val="F2EFE8"/>
      </a:lt1>
      <a:dk2>
        <a:srgbClr val="D9D1C0"/>
      </a:dk2>
      <a:lt2>
        <a:srgbClr val="D8D708"/>
      </a:lt2>
      <a:accent1>
        <a:srgbClr val="FF8200"/>
      </a:accent1>
      <a:accent2>
        <a:srgbClr val="F66576"/>
      </a:accent2>
      <a:accent3>
        <a:srgbClr val="00B7A1"/>
      </a:accent3>
      <a:accent4>
        <a:srgbClr val="5C75EA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586</Words>
  <Application>Microsoft Macintosh PowerPoint</Application>
  <PresentationFormat>On-screen Show (16:9)</PresentationFormat>
  <Paragraphs>178</Paragraphs>
  <Slides>36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Anaheim</vt:lpstr>
      <vt:lpstr>Arial</vt:lpstr>
      <vt:lpstr>Calibri</vt:lpstr>
      <vt:lpstr>Cambria Math</vt:lpstr>
      <vt:lpstr>Playfair Display</vt:lpstr>
      <vt:lpstr>Space Mono</vt:lpstr>
      <vt:lpstr>Chemiestudium an der Universtiät by Slidesgo</vt:lpstr>
      <vt:lpstr>DESARROLLO  COMPUTACIONAL DE  FÁRMACOS</vt:lpstr>
      <vt:lpstr>POR QUÉ? </vt:lpstr>
      <vt:lpstr>PowerPoint Presentation</vt:lpstr>
      <vt:lpstr>ÍNDICE</vt:lpstr>
      <vt:lpstr>BD CHEMBL</vt:lpstr>
      <vt:lpstr>PowerPoint Presentation</vt:lpstr>
      <vt:lpstr>ACETYLCHOLINESTERASA</vt:lpstr>
      <vt:lpstr>PowerPoint Presentation</vt:lpstr>
      <vt:lpstr>TRATANDO VALORES NULOS  CLASES BIOACTIVIDAD:  ACTIVO/INTERMEDIO/ INACTIVO  ELIMINO FILAS REPETIDAS (1 REGISTRO FOR COMPUESTO) </vt:lpstr>
      <vt:lpstr>DESCRIPTORES DE LIPINSKI </vt:lpstr>
      <vt:lpstr>02.   02.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PaDEL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DE REGRESIÓN RANDOM FOREST</vt:lpstr>
      <vt:lpstr>PowerPoint Presentation</vt:lpstr>
      <vt:lpstr> - ELIMINO LAS VARIABLES CON VARIANZA BAJA  - SEPARO EN TRAIN TEST (80% - 20%)  - MODELO SIMPLE DE REGRESIÓN CON RANDOM FOREST</vt:lpstr>
      <vt:lpstr>PowerPoint Presentation</vt:lpstr>
      <vt:lpstr>PowerPoint Presentation</vt:lpstr>
      <vt:lpstr>MODELOS DE ML  LIBRERIA LAZYPREDICT</vt:lpstr>
      <vt:lpstr>¿CUAL ES EL MAJOR MODELO PARA MIS DATOS?   LazyPredict  39 MODELOS DE SCIKIT-LEARN  </vt:lpstr>
      <vt:lpstr>PowerPoint Presentation</vt:lpstr>
      <vt:lpstr>PowerPoint Presentation</vt:lpstr>
      <vt:lpstr>PowerPoint Presentation</vt:lpstr>
      <vt:lpstr>CONCLUSIONES</vt:lpstr>
      <vt:lpstr>BIBLIOGRAFÍA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Descubrimiento computacional de  fármacos</dc:title>
  <cp:lastModifiedBy>erika meyer kvalem soto</cp:lastModifiedBy>
  <cp:revision>40</cp:revision>
  <dcterms:modified xsi:type="dcterms:W3CDTF">2021-07-31T08:31:07Z</dcterms:modified>
</cp:coreProperties>
</file>